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9" r:id="rId5"/>
  </p:sldMasterIdLst>
  <p:notesMasterIdLst>
    <p:notesMasterId r:id="rId17"/>
  </p:notesMasterIdLst>
  <p:sldIdLst>
    <p:sldId id="256" r:id="rId6"/>
    <p:sldId id="294" r:id="rId7"/>
    <p:sldId id="293" r:id="rId8"/>
    <p:sldId id="261" r:id="rId9"/>
    <p:sldId id="259" r:id="rId10"/>
    <p:sldId id="278" r:id="rId11"/>
    <p:sldId id="295" r:id="rId12"/>
    <p:sldId id="285" r:id="rId13"/>
    <p:sldId id="284" r:id="rId14"/>
    <p:sldId id="296" r:id="rId15"/>
    <p:sldId id="283" r:id="rId16"/>
  </p:sldIdLst>
  <p:sldSz cx="12192000" cy="6858000"/>
  <p:notesSz cx="12192000" cy="6858000"/>
  <p:custDataLst>
    <p:tags r:id="rId18"/>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8F5976-4072-1971-4DDF-401C67CDDE25}" name="Philipp Engedal" initials="PE" userId="S::philipp.engedal@flytoget.no::26989cee-af85-4562-9e46-45659f2b8503" providerId="AD"/>
  <p188:author id="{C03D0B82-DC70-9DC0-4AC0-BC5EE6FD411E}" name="Mona Stensrud" initials="MS" userId="S::mona.stensrud@flytoget.no::6b5b44ab-4912-41a1-a7da-19a693e4e1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4F00"/>
    <a:srgbClr val="313A4F"/>
    <a:srgbClr val="1D232F"/>
    <a:srgbClr val="303E48"/>
    <a:srgbClr val="2A3142"/>
    <a:srgbClr val="252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A5354-FC5D-4CCD-8D22-6D0585C0393C}" v="1" dt="2022-12-06T08:58:30.680"/>
    <p1510:client id="{CECED14D-C4ED-4232-CDF4-C9490E5F9743}" v="4" dt="2022-12-06T08:57:49.969"/>
    <p1510:client id="{D96CA618-3B02-4E01-A9E5-AE67537F1FAB}" v="157" vWet="158" dt="2022-12-06T08:16:30.687"/>
    <p1510:client id="{ED347CC7-D293-4DC6-BED3-F42434FECA9F}" v="3548" dt="2022-12-06T12:12:21.50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 Engedal" userId="S::philipp.engedal@flytoget.no::26989cee-af85-4562-9e46-45659f2b8503" providerId="AD" clId="Web-{CECED14D-C4ED-4232-CDF4-C9490E5F9743}"/>
    <pc:docChg chg="modSld">
      <pc:chgData name="Philipp Engedal" userId="S::philipp.engedal@flytoget.no::26989cee-af85-4562-9e46-45659f2b8503" providerId="AD" clId="Web-{CECED14D-C4ED-4232-CDF4-C9490E5F9743}" dt="2022-12-06T08:57:49.969" v="1" actId="20577"/>
      <pc:docMkLst>
        <pc:docMk/>
      </pc:docMkLst>
      <pc:sldChg chg="modSp">
        <pc:chgData name="Philipp Engedal" userId="S::philipp.engedal@flytoget.no::26989cee-af85-4562-9e46-45659f2b8503" providerId="AD" clId="Web-{CECED14D-C4ED-4232-CDF4-C9490E5F9743}" dt="2022-12-06T08:57:49.969" v="1" actId="20577"/>
        <pc:sldMkLst>
          <pc:docMk/>
          <pc:sldMk cId="0" sldId="259"/>
        </pc:sldMkLst>
        <pc:spChg chg="mod">
          <ac:chgData name="Philipp Engedal" userId="S::philipp.engedal@flytoget.no::26989cee-af85-4562-9e46-45659f2b8503" providerId="AD" clId="Web-{CECED14D-C4ED-4232-CDF4-C9490E5F9743}" dt="2022-12-06T08:57:49.969" v="1" actId="20577"/>
          <ac:spMkLst>
            <pc:docMk/>
            <pc:sldMk cId="0" sldId="259"/>
            <ac:spMk id="4" creationId="{00000000-0000-0000-0000-000000000000}"/>
          </ac:spMkLst>
        </pc:spChg>
      </pc:sldChg>
    </pc:docChg>
  </pc:docChgLst>
  <pc:docChgLst>
    <pc:chgData name="Philipp Engedal" userId="26989cee-af85-4562-9e46-45659f2b8503" providerId="ADAL" clId="{BC8A5354-FC5D-4CCD-8D22-6D0585C0393C}"/>
    <pc:docChg chg="">
      <pc:chgData name="Philipp Engedal" userId="26989cee-af85-4562-9e46-45659f2b8503" providerId="ADAL" clId="{BC8A5354-FC5D-4CCD-8D22-6D0585C0393C}" dt="2022-12-06T08:58:30.681" v="0"/>
      <pc:docMkLst>
        <pc:docMk/>
      </pc:docMkLst>
      <pc:sldChg chg="addCm">
        <pc:chgData name="Philipp Engedal" userId="26989cee-af85-4562-9e46-45659f2b8503" providerId="ADAL" clId="{BC8A5354-FC5D-4CCD-8D22-6D0585C0393C}" dt="2022-12-06T08:58:30.681" v="0"/>
        <pc:sldMkLst>
          <pc:docMk/>
          <pc:sldMk cId="0" sldId="259"/>
        </pc:sldMkLst>
      </pc:sldChg>
    </pc:docChg>
  </pc:docChgLst>
  <pc:docChgLst>
    <pc:chgData name="Torbjørn Gerhard Haga" userId="147bc893-a43f-41e7-88a0-6c72c2e20fe4" providerId="ADAL" clId="{D96CA618-3B02-4E01-A9E5-AE67537F1FAB}"/>
    <pc:docChg chg="modSld">
      <pc:chgData name="Torbjørn Gerhard Haga" userId="147bc893-a43f-41e7-88a0-6c72c2e20fe4" providerId="ADAL" clId="{D96CA618-3B02-4E01-A9E5-AE67537F1FAB}" dt="2022-12-06T07:59:46.743" v="200" actId="1076"/>
      <pc:docMkLst>
        <pc:docMk/>
      </pc:docMkLst>
      <pc:sldChg chg="modSp mod">
        <pc:chgData name="Torbjørn Gerhard Haga" userId="147bc893-a43f-41e7-88a0-6c72c2e20fe4" providerId="ADAL" clId="{D96CA618-3B02-4E01-A9E5-AE67537F1FAB}" dt="2022-12-06T07:47:16.687" v="45" actId="1076"/>
        <pc:sldMkLst>
          <pc:docMk/>
          <pc:sldMk cId="0" sldId="259"/>
        </pc:sldMkLst>
        <pc:spChg chg="mod">
          <ac:chgData name="Torbjørn Gerhard Haga" userId="147bc893-a43f-41e7-88a0-6c72c2e20fe4" providerId="ADAL" clId="{D96CA618-3B02-4E01-A9E5-AE67537F1FAB}" dt="2022-12-06T07:47:14.456" v="44" actId="1076"/>
          <ac:spMkLst>
            <pc:docMk/>
            <pc:sldMk cId="0" sldId="259"/>
            <ac:spMk id="3" creationId="{00000000-0000-0000-0000-000000000000}"/>
          </ac:spMkLst>
        </pc:spChg>
        <pc:spChg chg="mod">
          <ac:chgData name="Torbjørn Gerhard Haga" userId="147bc893-a43f-41e7-88a0-6c72c2e20fe4" providerId="ADAL" clId="{D96CA618-3B02-4E01-A9E5-AE67537F1FAB}" dt="2022-12-06T07:47:16.687" v="45" actId="1076"/>
          <ac:spMkLst>
            <pc:docMk/>
            <pc:sldMk cId="0" sldId="259"/>
            <ac:spMk id="4" creationId="{00000000-0000-0000-0000-000000000000}"/>
          </ac:spMkLst>
        </pc:spChg>
      </pc:sldChg>
      <pc:sldChg chg="modSp mod">
        <pc:chgData name="Torbjørn Gerhard Haga" userId="147bc893-a43f-41e7-88a0-6c72c2e20fe4" providerId="ADAL" clId="{D96CA618-3B02-4E01-A9E5-AE67537F1FAB}" dt="2022-12-01T09:49:52.871" v="43" actId="13926"/>
        <pc:sldMkLst>
          <pc:docMk/>
          <pc:sldMk cId="4236079602" sldId="293"/>
        </pc:sldMkLst>
        <pc:spChg chg="mod">
          <ac:chgData name="Torbjørn Gerhard Haga" userId="147bc893-a43f-41e7-88a0-6c72c2e20fe4" providerId="ADAL" clId="{D96CA618-3B02-4E01-A9E5-AE67537F1FAB}" dt="2022-12-01T09:47:14.725" v="23" actId="20577"/>
          <ac:spMkLst>
            <pc:docMk/>
            <pc:sldMk cId="4236079602" sldId="293"/>
            <ac:spMk id="26" creationId="{2664DF76-A81C-4C6B-A382-1C9C5CF47586}"/>
          </ac:spMkLst>
        </pc:spChg>
        <pc:spChg chg="mod">
          <ac:chgData name="Torbjørn Gerhard Haga" userId="147bc893-a43f-41e7-88a0-6c72c2e20fe4" providerId="ADAL" clId="{D96CA618-3B02-4E01-A9E5-AE67537F1FAB}" dt="2022-12-01T09:47:47.015" v="27" actId="20577"/>
          <ac:spMkLst>
            <pc:docMk/>
            <pc:sldMk cId="4236079602" sldId="293"/>
            <ac:spMk id="27" creationId="{1C1E8C2F-2349-45E9-8BC2-8562D9B73C63}"/>
          </ac:spMkLst>
        </pc:spChg>
        <pc:spChg chg="mod">
          <ac:chgData name="Torbjørn Gerhard Haga" userId="147bc893-a43f-41e7-88a0-6c72c2e20fe4" providerId="ADAL" clId="{D96CA618-3B02-4E01-A9E5-AE67537F1FAB}" dt="2022-12-01T09:48:58.855" v="35" actId="13926"/>
          <ac:spMkLst>
            <pc:docMk/>
            <pc:sldMk cId="4236079602" sldId="293"/>
            <ac:spMk id="52" creationId="{0D1E9BBB-E42A-4EE0-A190-ED4F6F02FA1C}"/>
          </ac:spMkLst>
        </pc:spChg>
        <pc:spChg chg="mod">
          <ac:chgData name="Torbjørn Gerhard Haga" userId="147bc893-a43f-41e7-88a0-6c72c2e20fe4" providerId="ADAL" clId="{D96CA618-3B02-4E01-A9E5-AE67537F1FAB}" dt="2022-12-01T09:49:50.088" v="42" actId="13926"/>
          <ac:spMkLst>
            <pc:docMk/>
            <pc:sldMk cId="4236079602" sldId="293"/>
            <ac:spMk id="67" creationId="{5A266592-7EC6-4438-86C4-0D794E011F91}"/>
          </ac:spMkLst>
        </pc:spChg>
        <pc:spChg chg="mod">
          <ac:chgData name="Torbjørn Gerhard Haga" userId="147bc893-a43f-41e7-88a0-6c72c2e20fe4" providerId="ADAL" clId="{D96CA618-3B02-4E01-A9E5-AE67537F1FAB}" dt="2022-12-01T09:49:52.871" v="43" actId="13926"/>
          <ac:spMkLst>
            <pc:docMk/>
            <pc:sldMk cId="4236079602" sldId="293"/>
            <ac:spMk id="68" creationId="{D0EF8B31-1190-421A-A2D2-BDF3BC897E57}"/>
          </ac:spMkLst>
        </pc:spChg>
      </pc:sldChg>
      <pc:sldChg chg="modSp mod">
        <pc:chgData name="Torbjørn Gerhard Haga" userId="147bc893-a43f-41e7-88a0-6c72c2e20fe4" providerId="ADAL" clId="{D96CA618-3B02-4E01-A9E5-AE67537F1FAB}" dt="2022-12-06T07:59:46.743" v="200" actId="1076"/>
        <pc:sldMkLst>
          <pc:docMk/>
          <pc:sldMk cId="1268911074" sldId="294"/>
        </pc:sldMkLst>
        <pc:spChg chg="mod">
          <ac:chgData name="Torbjørn Gerhard Haga" userId="147bc893-a43f-41e7-88a0-6c72c2e20fe4" providerId="ADAL" clId="{D96CA618-3B02-4E01-A9E5-AE67537F1FAB}" dt="2022-12-06T07:59:39.721" v="198" actId="1076"/>
          <ac:spMkLst>
            <pc:docMk/>
            <pc:sldMk cId="1268911074" sldId="294"/>
            <ac:spMk id="4" creationId="{00000000-0000-0000-0000-000000000000}"/>
          </ac:spMkLst>
        </pc:spChg>
        <pc:spChg chg="mod">
          <ac:chgData name="Torbjørn Gerhard Haga" userId="147bc893-a43f-41e7-88a0-6c72c2e20fe4" providerId="ADAL" clId="{D96CA618-3B02-4E01-A9E5-AE67537F1FAB}" dt="2022-12-06T07:59:42.928" v="199" actId="1076"/>
          <ac:spMkLst>
            <pc:docMk/>
            <pc:sldMk cId="1268911074" sldId="294"/>
            <ac:spMk id="37" creationId="{E53865D6-BEEA-4911-9508-DAA5D596849E}"/>
          </ac:spMkLst>
        </pc:spChg>
        <pc:graphicFrameChg chg="mod">
          <ac:chgData name="Torbjørn Gerhard Haga" userId="147bc893-a43f-41e7-88a0-6c72c2e20fe4" providerId="ADAL" clId="{D96CA618-3B02-4E01-A9E5-AE67537F1FAB}" dt="2022-12-06T07:59:46.743" v="200" actId="1076"/>
          <ac:graphicFrameMkLst>
            <pc:docMk/>
            <pc:sldMk cId="1268911074" sldId="294"/>
            <ac:graphicFrameMk id="14" creationId="{FEE5DCE7-258C-401D-91CA-875821433730}"/>
          </ac:graphicFrameMkLst>
        </pc:graphicFrameChg>
      </pc:sldChg>
    </pc:docChg>
  </pc:docChgLst>
  <pc:docChgLst>
    <pc:chgData name="Eva Sørby Bråten" userId="109b07bf-ff7b-47ff-b6f5-11e8bdb79e78" providerId="ADAL" clId="{ED347CC7-D293-4DC6-BED3-F42434FECA9F}"/>
    <pc:docChg chg="undo custSel modSld">
      <pc:chgData name="Eva Sørby Bråten" userId="109b07bf-ff7b-47ff-b6f5-11e8bdb79e78" providerId="ADAL" clId="{ED347CC7-D293-4DC6-BED3-F42434FECA9F}" dt="2022-12-06T12:12:21.506" v="3665" actId="13926"/>
      <pc:docMkLst>
        <pc:docMk/>
      </pc:docMkLst>
      <pc:sldChg chg="modSp mod delCm">
        <pc:chgData name="Eva Sørby Bråten" userId="109b07bf-ff7b-47ff-b6f5-11e8bdb79e78" providerId="ADAL" clId="{ED347CC7-D293-4DC6-BED3-F42434FECA9F}" dt="2022-12-06T12:12:21.506" v="3665" actId="13926"/>
        <pc:sldMkLst>
          <pc:docMk/>
          <pc:sldMk cId="0" sldId="259"/>
        </pc:sldMkLst>
        <pc:spChg chg="mod">
          <ac:chgData name="Eva Sørby Bråten" userId="109b07bf-ff7b-47ff-b6f5-11e8bdb79e78" providerId="ADAL" clId="{ED347CC7-D293-4DC6-BED3-F42434FECA9F}" dt="2022-12-06T08:41:08.571" v="3469" actId="6549"/>
          <ac:spMkLst>
            <pc:docMk/>
            <pc:sldMk cId="0" sldId="259"/>
            <ac:spMk id="3" creationId="{00000000-0000-0000-0000-000000000000}"/>
          </ac:spMkLst>
        </pc:spChg>
        <pc:spChg chg="mod">
          <ac:chgData name="Eva Sørby Bråten" userId="109b07bf-ff7b-47ff-b6f5-11e8bdb79e78" providerId="ADAL" clId="{ED347CC7-D293-4DC6-BED3-F42434FECA9F}" dt="2022-12-06T12:12:21.506" v="3665" actId="13926"/>
          <ac:spMkLst>
            <pc:docMk/>
            <pc:sldMk cId="0" sldId="259"/>
            <ac:spMk id="4" creationId="{00000000-0000-0000-0000-000000000000}"/>
          </ac:spMkLst>
        </pc:spChg>
      </pc:sldChg>
      <pc:sldChg chg="modSp mod">
        <pc:chgData name="Eva Sørby Bråten" userId="109b07bf-ff7b-47ff-b6f5-11e8bdb79e78" providerId="ADAL" clId="{ED347CC7-D293-4DC6-BED3-F42434FECA9F}" dt="2022-12-06T08:39:55.355" v="3421" actId="5793"/>
        <pc:sldMkLst>
          <pc:docMk/>
          <pc:sldMk cId="1268911074" sldId="294"/>
        </pc:sldMkLst>
        <pc:spChg chg="mod">
          <ac:chgData name="Eva Sørby Bråten" userId="109b07bf-ff7b-47ff-b6f5-11e8bdb79e78" providerId="ADAL" clId="{ED347CC7-D293-4DC6-BED3-F42434FECA9F}" dt="2022-12-06T08:39:18.864" v="3419" actId="6549"/>
          <ac:spMkLst>
            <pc:docMk/>
            <pc:sldMk cId="1268911074" sldId="294"/>
            <ac:spMk id="4" creationId="{00000000-0000-0000-0000-000000000000}"/>
          </ac:spMkLst>
        </pc:spChg>
        <pc:spChg chg="mod">
          <ac:chgData name="Eva Sørby Bråten" userId="109b07bf-ff7b-47ff-b6f5-11e8bdb79e78" providerId="ADAL" clId="{ED347CC7-D293-4DC6-BED3-F42434FECA9F}" dt="2022-12-06T08:39:55.355" v="3421" actId="5793"/>
          <ac:spMkLst>
            <pc:docMk/>
            <pc:sldMk cId="1268911074" sldId="294"/>
            <ac:spMk id="37" creationId="{E53865D6-BEEA-4911-9508-DAA5D596849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_126_4BA20BE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56443769628986"/>
          <c:y val="0.21743764125164747"/>
          <c:w val="0.8464355623037102"/>
          <c:h val="0.60766217286452773"/>
        </c:manualLayout>
      </c:layout>
      <c:barChart>
        <c:barDir val="col"/>
        <c:grouping val="clustered"/>
        <c:varyColors val="0"/>
        <c:ser>
          <c:idx val="0"/>
          <c:order val="0"/>
          <c:tx>
            <c:strRef>
              <c:f>'Grafer øk rap2022'!$B$200</c:f>
              <c:strCache>
                <c:ptCount val="1"/>
                <c:pt idx="0">
                  <c:v>2021</c:v>
                </c:pt>
              </c:strCache>
            </c:strRef>
          </c:tx>
          <c:spPr>
            <a:solidFill>
              <a:sysClr val="window" lastClr="FFFFFF">
                <a:lumMod val="50000"/>
              </a:sysClr>
            </a:solidFill>
            <a:ln>
              <a:noFill/>
            </a:ln>
            <a:effectLst/>
          </c:spPr>
          <c:invertIfNegative val="0"/>
          <c:cat>
            <c:strRef>
              <c:f>'Grafer øk rap2022'!$A$205:$A$207</c:f>
              <c:strCache>
                <c:ptCount val="3"/>
                <c:pt idx="0">
                  <c:v>Juli</c:v>
                </c:pt>
                <c:pt idx="1">
                  <c:v>Aug</c:v>
                </c:pt>
                <c:pt idx="2">
                  <c:v>Sep</c:v>
                </c:pt>
              </c:strCache>
            </c:strRef>
          </c:cat>
          <c:val>
            <c:numRef>
              <c:f>'Grafer øk rap2022'!$B$205:$B$207</c:f>
              <c:numCache>
                <c:formatCode>_(* #\ ##0_);_(* \(#\ ##0\);_(* "-"??_);_(@_)</c:formatCode>
                <c:ptCount val="3"/>
                <c:pt idx="0">
                  <c:v>201812</c:v>
                </c:pt>
                <c:pt idx="1">
                  <c:v>253707</c:v>
                </c:pt>
                <c:pt idx="2">
                  <c:v>330971</c:v>
                </c:pt>
              </c:numCache>
            </c:numRef>
          </c:val>
          <c:extLst>
            <c:ext xmlns:c16="http://schemas.microsoft.com/office/drawing/2014/chart" uri="{C3380CC4-5D6E-409C-BE32-E72D297353CC}">
              <c16:uniqueId val="{00000000-73A0-469E-94C7-C1C36F9B88FC}"/>
            </c:ext>
          </c:extLst>
        </c:ser>
        <c:ser>
          <c:idx val="1"/>
          <c:order val="1"/>
          <c:tx>
            <c:strRef>
              <c:f>'Grafer øk rap2022'!$C$200</c:f>
              <c:strCache>
                <c:ptCount val="1"/>
                <c:pt idx="0">
                  <c:v>2022</c:v>
                </c:pt>
              </c:strCache>
            </c:strRef>
          </c:tx>
          <c:spPr>
            <a:solidFill>
              <a:srgbClr val="FD4F00"/>
            </a:solidFill>
            <a:ln>
              <a:noFill/>
            </a:ln>
            <a:effectLst/>
          </c:spPr>
          <c:invertIfNegative val="0"/>
          <c:cat>
            <c:strRef>
              <c:f>'Grafer øk rap2022'!$A$205:$A$207</c:f>
              <c:strCache>
                <c:ptCount val="3"/>
                <c:pt idx="0">
                  <c:v>Juli</c:v>
                </c:pt>
                <c:pt idx="1">
                  <c:v>Aug</c:v>
                </c:pt>
                <c:pt idx="2">
                  <c:v>Sep</c:v>
                </c:pt>
              </c:strCache>
            </c:strRef>
          </c:cat>
          <c:val>
            <c:numRef>
              <c:f>'Grafer øk rap2022'!$C$205:$C$207</c:f>
              <c:numCache>
                <c:formatCode>_(* #\ ##0_);_(* \(#\ ##0\);_(* "-"??_);_(@_)</c:formatCode>
                <c:ptCount val="3"/>
                <c:pt idx="0">
                  <c:v>402513</c:v>
                </c:pt>
                <c:pt idx="1">
                  <c:v>533080</c:v>
                </c:pt>
                <c:pt idx="2">
                  <c:v>569240</c:v>
                </c:pt>
              </c:numCache>
            </c:numRef>
          </c:val>
          <c:extLst>
            <c:ext xmlns:c16="http://schemas.microsoft.com/office/drawing/2014/chart" uri="{C3380CC4-5D6E-409C-BE32-E72D297353CC}">
              <c16:uniqueId val="{00000001-73A0-469E-94C7-C1C36F9B88FC}"/>
            </c:ext>
          </c:extLst>
        </c:ser>
        <c:dLbls>
          <c:showLegendKey val="0"/>
          <c:showVal val="0"/>
          <c:showCatName val="0"/>
          <c:showSerName val="0"/>
          <c:showPercent val="0"/>
          <c:showBubbleSize val="0"/>
        </c:dLbls>
        <c:gapWidth val="219"/>
        <c:overlap val="-27"/>
        <c:axId val="852231520"/>
        <c:axId val="735175520"/>
      </c:barChart>
      <c:catAx>
        <c:axId val="85223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175520"/>
        <c:crosses val="autoZero"/>
        <c:auto val="1"/>
        <c:lblAlgn val="ctr"/>
        <c:lblOffset val="100"/>
        <c:noMultiLvlLbl val="0"/>
      </c:catAx>
      <c:valAx>
        <c:axId val="735175520"/>
        <c:scaling>
          <c:orientation val="minMax"/>
        </c:scaling>
        <c:delete val="0"/>
        <c:axPos val="l"/>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231520"/>
        <c:crosses val="autoZero"/>
        <c:crossBetween val="between"/>
      </c:valAx>
      <c:spPr>
        <a:noFill/>
        <a:ln>
          <a:noFill/>
        </a:ln>
        <a:effectLst/>
      </c:spPr>
    </c:plotArea>
    <c:legend>
      <c:legendPos val="b"/>
      <c:layout>
        <c:manualLayout>
          <c:xMode val="edge"/>
          <c:yMode val="edge"/>
          <c:x val="0.42743409316492653"/>
          <c:y val="0.86925727792079466"/>
          <c:w val="0.29241384955948413"/>
          <c:h val="0.118440398069744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A116C4-97D7-46AF-BD6D-5C2C23405651}" type="datetimeFigureOut">
              <a:rPr lang="nb-NO" smtClean="0"/>
              <a:t>06.12.2022</a:t>
            </a:fld>
            <a:endParaRPr lang="nb-NO"/>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FFA5A04-0A57-492E-A416-41849B15AFD0}" type="slidenum">
              <a:rPr lang="nb-NO" smtClean="0"/>
              <a:t>‹#›</a:t>
            </a:fld>
            <a:endParaRPr lang="nb-NO"/>
          </a:p>
        </p:txBody>
      </p:sp>
    </p:spTree>
    <p:extLst>
      <p:ext uri="{BB962C8B-B14F-4D97-AF65-F5344CB8AC3E}">
        <p14:creationId xmlns:p14="http://schemas.microsoft.com/office/powerpoint/2010/main" val="268031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FFA5A04-0A57-492E-A416-41849B15AFD0}" type="slidenum">
              <a:rPr lang="nb-NO" smtClean="0"/>
              <a:t>1</a:t>
            </a:fld>
            <a:endParaRPr lang="nb-NO"/>
          </a:p>
        </p:txBody>
      </p:sp>
    </p:spTree>
    <p:extLst>
      <p:ext uri="{BB962C8B-B14F-4D97-AF65-F5344CB8AC3E}">
        <p14:creationId xmlns:p14="http://schemas.microsoft.com/office/powerpoint/2010/main" val="243333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11</a:t>
            </a:fld>
            <a:endParaRPr lang="en-GB"/>
          </a:p>
        </p:txBody>
      </p:sp>
    </p:spTree>
    <p:extLst>
      <p:ext uri="{BB962C8B-B14F-4D97-AF65-F5344CB8AC3E}">
        <p14:creationId xmlns:p14="http://schemas.microsoft.com/office/powerpoint/2010/main" val="346435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Hvilke grafer skal synliggjøres?</a:t>
            </a:r>
          </a:p>
        </p:txBody>
      </p:sp>
      <p:sp>
        <p:nvSpPr>
          <p:cNvPr id="4" name="Slide Number Placeholder 3"/>
          <p:cNvSpPr>
            <a:spLocks noGrp="1"/>
          </p:cNvSpPr>
          <p:nvPr>
            <p:ph type="sldNum" sz="quarter" idx="5"/>
          </p:nvPr>
        </p:nvSpPr>
        <p:spPr/>
        <p:txBody>
          <a:bodyPr/>
          <a:lstStyle/>
          <a:p>
            <a:fld id="{2FFA5A04-0A57-492E-A416-41849B15AFD0}" type="slidenum">
              <a:rPr lang="nb-NO" smtClean="0"/>
              <a:t>2</a:t>
            </a:fld>
            <a:endParaRPr lang="nb-NO"/>
          </a:p>
        </p:txBody>
      </p:sp>
    </p:spTree>
    <p:extLst>
      <p:ext uri="{BB962C8B-B14F-4D97-AF65-F5344CB8AC3E}">
        <p14:creationId xmlns:p14="http://schemas.microsoft.com/office/powerpoint/2010/main" val="58961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FFA5A04-0A57-492E-A416-41849B15AFD0}" type="slidenum">
              <a:rPr lang="nb-NO" smtClean="0"/>
              <a:t>3</a:t>
            </a:fld>
            <a:endParaRPr lang="nb-NO"/>
          </a:p>
        </p:txBody>
      </p:sp>
    </p:spTree>
    <p:extLst>
      <p:ext uri="{BB962C8B-B14F-4D97-AF65-F5344CB8AC3E}">
        <p14:creationId xmlns:p14="http://schemas.microsoft.com/office/powerpoint/2010/main" val="107054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FFA5A04-0A57-492E-A416-41849B15AFD0}" type="slidenum">
              <a:rPr lang="nb-NO" smtClean="0"/>
              <a:t>4</a:t>
            </a:fld>
            <a:endParaRPr lang="nb-NO"/>
          </a:p>
        </p:txBody>
      </p:sp>
    </p:spTree>
    <p:extLst>
      <p:ext uri="{BB962C8B-B14F-4D97-AF65-F5344CB8AC3E}">
        <p14:creationId xmlns:p14="http://schemas.microsoft.com/office/powerpoint/2010/main" val="214293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6</a:t>
            </a:fld>
            <a:endParaRPr lang="en-GB"/>
          </a:p>
        </p:txBody>
      </p:sp>
    </p:spTree>
    <p:extLst>
      <p:ext uri="{BB962C8B-B14F-4D97-AF65-F5344CB8AC3E}">
        <p14:creationId xmlns:p14="http://schemas.microsoft.com/office/powerpoint/2010/main" val="167754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7</a:t>
            </a:fld>
            <a:endParaRPr lang="en-GB"/>
          </a:p>
        </p:txBody>
      </p:sp>
    </p:spTree>
    <p:extLst>
      <p:ext uri="{BB962C8B-B14F-4D97-AF65-F5344CB8AC3E}">
        <p14:creationId xmlns:p14="http://schemas.microsoft.com/office/powerpoint/2010/main" val="391566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8</a:t>
            </a:fld>
            <a:endParaRPr lang="en-GB"/>
          </a:p>
        </p:txBody>
      </p:sp>
    </p:spTree>
    <p:extLst>
      <p:ext uri="{BB962C8B-B14F-4D97-AF65-F5344CB8AC3E}">
        <p14:creationId xmlns:p14="http://schemas.microsoft.com/office/powerpoint/2010/main" val="368275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9</a:t>
            </a:fld>
            <a:endParaRPr lang="en-GB"/>
          </a:p>
        </p:txBody>
      </p:sp>
    </p:spTree>
    <p:extLst>
      <p:ext uri="{BB962C8B-B14F-4D97-AF65-F5344CB8AC3E}">
        <p14:creationId xmlns:p14="http://schemas.microsoft.com/office/powerpoint/2010/main" val="67073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84C1BC-BCFA-4099-AFA9-FDC85D971D19}" type="slidenum">
              <a:rPr lang="en-GB" smtClean="0"/>
              <a:t>10</a:t>
            </a:fld>
            <a:endParaRPr lang="en-GB"/>
          </a:p>
        </p:txBody>
      </p:sp>
    </p:spTree>
    <p:extLst>
      <p:ext uri="{BB962C8B-B14F-4D97-AF65-F5344CB8AC3E}">
        <p14:creationId xmlns:p14="http://schemas.microsoft.com/office/powerpoint/2010/main" val="107566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03E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03E48"/>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03E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905001" y="0"/>
            <a:ext cx="10286998" cy="6857998"/>
          </a:xfrm>
          <a:prstGeom prst="rect">
            <a:avLst/>
          </a:prstGeom>
        </p:spPr>
      </p:pic>
      <p:sp>
        <p:nvSpPr>
          <p:cNvPr id="17" name="bg object 17"/>
          <p:cNvSpPr/>
          <p:nvPr/>
        </p:nvSpPr>
        <p:spPr>
          <a:xfrm>
            <a:off x="0" y="0"/>
            <a:ext cx="2930525" cy="6858000"/>
          </a:xfrm>
          <a:custGeom>
            <a:avLst/>
            <a:gdLst/>
            <a:ahLst/>
            <a:cxnLst/>
            <a:rect l="l" t="t" r="r" b="b"/>
            <a:pathLst>
              <a:path w="2930525" h="6858000">
                <a:moveTo>
                  <a:pt x="2930486" y="0"/>
                </a:moveTo>
                <a:lnTo>
                  <a:pt x="0" y="0"/>
                </a:lnTo>
                <a:lnTo>
                  <a:pt x="0" y="6857999"/>
                </a:lnTo>
                <a:lnTo>
                  <a:pt x="2930486" y="6857999"/>
                </a:lnTo>
                <a:lnTo>
                  <a:pt x="2930486" y="0"/>
                </a:lnTo>
                <a:close/>
              </a:path>
            </a:pathLst>
          </a:custGeom>
          <a:solidFill>
            <a:srgbClr val="303E48"/>
          </a:solidFill>
        </p:spPr>
        <p:txBody>
          <a:bodyPr wrap="square" lIns="0" tIns="0" rIns="0" bIns="0" rtlCol="0"/>
          <a:lstStyle/>
          <a:p>
            <a:endParaRPr/>
          </a:p>
        </p:txBody>
      </p:sp>
      <p:sp>
        <p:nvSpPr>
          <p:cNvPr id="18" name="bg object 18"/>
          <p:cNvSpPr/>
          <p:nvPr/>
        </p:nvSpPr>
        <p:spPr>
          <a:xfrm>
            <a:off x="0" y="0"/>
            <a:ext cx="2930525" cy="6858000"/>
          </a:xfrm>
          <a:custGeom>
            <a:avLst/>
            <a:gdLst/>
            <a:ahLst/>
            <a:cxnLst/>
            <a:rect l="l" t="t" r="r" b="b"/>
            <a:pathLst>
              <a:path w="2930525" h="6858000">
                <a:moveTo>
                  <a:pt x="0" y="0"/>
                </a:moveTo>
                <a:lnTo>
                  <a:pt x="2930487" y="0"/>
                </a:lnTo>
                <a:lnTo>
                  <a:pt x="2930487" y="6858000"/>
                </a:lnTo>
                <a:lnTo>
                  <a:pt x="0" y="6858000"/>
                </a:lnTo>
                <a:lnTo>
                  <a:pt x="0" y="0"/>
                </a:lnTo>
                <a:close/>
              </a:path>
            </a:pathLst>
          </a:custGeom>
          <a:ln w="12700">
            <a:solidFill>
              <a:srgbClr val="303E48"/>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343054" y="6142045"/>
            <a:ext cx="2087999" cy="52571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tel, undertittel og innhold punktlis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marL="1792773" indent="-30479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3" y="658285"/>
            <a:ext cx="9025467" cy="571500"/>
          </a:xfrm>
        </p:spPr>
        <p:txBody>
          <a:bodyPr tIns="0">
            <a:normAutofit/>
          </a:bodyPr>
          <a:lstStyle>
            <a:lvl1pPr marL="0" indent="0">
              <a:buFontTx/>
              <a:buNone/>
              <a:defRPr sz="1867" baseline="0">
                <a:solidFill>
                  <a:schemeClr val="bg2"/>
                </a:solidFill>
              </a:defRPr>
            </a:lvl1pPr>
            <a:lvl2pPr marL="355591" indent="0">
              <a:buFontTx/>
              <a:buNone/>
              <a:defRPr>
                <a:solidFill>
                  <a:schemeClr val="accent1"/>
                </a:solidFill>
              </a:defRPr>
            </a:lvl2pPr>
            <a:lvl3pPr marL="709065" indent="0">
              <a:buFontTx/>
              <a:buNone/>
              <a:defRPr>
                <a:solidFill>
                  <a:schemeClr val="accent1"/>
                </a:solidFill>
              </a:defRPr>
            </a:lvl3pPr>
            <a:lvl4pPr marL="1079473" indent="0">
              <a:buFontTx/>
              <a:buNone/>
              <a:defRPr>
                <a:solidFill>
                  <a:schemeClr val="accent1"/>
                </a:solidFill>
              </a:defRPr>
            </a:lvl4pPr>
            <a:lvl5pPr marL="2438339" indent="0">
              <a:buFontTx/>
              <a:buNone/>
              <a:defRPr>
                <a:solidFill>
                  <a:schemeClr val="accent1"/>
                </a:solidFill>
              </a:defRPr>
            </a:lvl5pPr>
          </a:lstStyle>
          <a:p>
            <a:pPr lvl="0"/>
            <a:r>
              <a:rPr lang="en-US"/>
              <a:t>Click to edit subtitle</a:t>
            </a:r>
          </a:p>
        </p:txBody>
      </p:sp>
    </p:spTree>
    <p:extLst>
      <p:ext uri="{BB962C8B-B14F-4D97-AF65-F5344CB8AC3E}">
        <p14:creationId xmlns:p14="http://schemas.microsoft.com/office/powerpoint/2010/main" val="83054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DB3CAB5-1066-4CA8-B917-595D17790655}"/>
              </a:ext>
            </a:extLst>
          </p:cNvPr>
          <p:cNvGraphicFramePr>
            <a:graphicFrameLocks noChangeAspect="1"/>
          </p:cNvGraphicFramePr>
          <p:nvPr userDrawn="1">
            <p:custDataLst>
              <p:tags r:id="rId8"/>
            </p:custDataLst>
            <p:extLst>
              <p:ext uri="{D42A27DB-BD31-4B8C-83A1-F6EECF244321}">
                <p14:modId xmlns:p14="http://schemas.microsoft.com/office/powerpoint/2010/main" val="3046689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think-cell Slide" r:id="rId9" imgW="592" imgH="591" progId="TCLayout.ActiveDocument.1">
                  <p:embed/>
                </p:oleObj>
              </mc:Choice>
              <mc:Fallback>
                <p:oleObj name="think-cell Slide" r:id="rId9" imgW="592" imgH="591" progId="TCLayout.ActiveDocument.1">
                  <p:embed/>
                  <p:pic>
                    <p:nvPicPr>
                      <p:cNvPr id="7" name="Object 6" hidden="1">
                        <a:extLst>
                          <a:ext uri="{FF2B5EF4-FFF2-40B4-BE49-F238E27FC236}">
                            <a16:creationId xmlns:a16="http://schemas.microsoft.com/office/drawing/2014/main" id="{1DB3CAB5-1066-4CA8-B917-595D1779065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386085" y="327659"/>
            <a:ext cx="11419828" cy="330200"/>
          </a:xfrm>
          <a:prstGeom prst="rect">
            <a:avLst/>
          </a:prstGeom>
        </p:spPr>
        <p:txBody>
          <a:bodyPr wrap="square" lIns="0" tIns="0" rIns="0" bIns="0">
            <a:spAutoFit/>
          </a:bodyPr>
          <a:lstStyle>
            <a:lvl1pPr>
              <a:defRPr sz="2000" b="1" i="0">
                <a:solidFill>
                  <a:srgbClr val="303E48"/>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4"/>
            </p:custDataLst>
            <p:extLst>
              <p:ext uri="{D42A27DB-BD31-4B8C-83A1-F6EECF244321}">
                <p14:modId xmlns:p14="http://schemas.microsoft.com/office/powerpoint/2010/main" val="1936223226"/>
              </p:ex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7169" name="think-cell Slide" r:id="rId5" imgW="360" imgH="360" progId="TCLayout.ActiveDocument.1">
                  <p:embed/>
                </p:oleObj>
              </mc:Choice>
              <mc:Fallback>
                <p:oleObj name="think-cell Slide" r:id="rId5" imgW="360" imgH="360" progId="TCLayout.ActiveDocument.1">
                  <p:embed/>
                  <p:pic>
                    <p:nvPicPr>
                      <p:cNvPr id="4" name="Objekt 3" hidden="1"/>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a:xfrm>
            <a:off x="334433" y="216705"/>
            <a:ext cx="9025929" cy="454656"/>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Text Placeholder 2"/>
          <p:cNvSpPr>
            <a:spLocks noGrp="1"/>
          </p:cNvSpPr>
          <p:nvPr>
            <p:ph type="body" idx="1"/>
          </p:nvPr>
        </p:nvSpPr>
        <p:spPr>
          <a:xfrm>
            <a:off x="1390652" y="1604433"/>
            <a:ext cx="10466089" cy="452596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grpSp>
        <p:nvGrpSpPr>
          <p:cNvPr id="15" name="Group 14"/>
          <p:cNvGrpSpPr/>
          <p:nvPr/>
        </p:nvGrpSpPr>
        <p:grpSpPr>
          <a:xfrm>
            <a:off x="9899651" y="330174"/>
            <a:ext cx="1890029" cy="231061"/>
            <a:chOff x="2371158" y="2038351"/>
            <a:chExt cx="6284913" cy="768351"/>
          </a:xfrm>
        </p:grpSpPr>
        <p:sp>
          <p:nvSpPr>
            <p:cNvPr id="16" name="Freeform 11"/>
            <p:cNvSpPr>
              <a:spLocks noEditPoints="1"/>
            </p:cNvSpPr>
            <p:nvPr userDrawn="1"/>
          </p:nvSpPr>
          <p:spPr bwMode="auto">
            <a:xfrm>
              <a:off x="2371158" y="2038351"/>
              <a:ext cx="1855788" cy="757238"/>
            </a:xfrm>
            <a:custGeom>
              <a:avLst/>
              <a:gdLst>
                <a:gd name="T0" fmla="*/ 495 w 495"/>
                <a:gd name="T1" fmla="*/ 202 h 202"/>
                <a:gd name="T2" fmla="*/ 430 w 495"/>
                <a:gd name="T3" fmla="*/ 202 h 202"/>
                <a:gd name="T4" fmla="*/ 387 w 495"/>
                <a:gd name="T5" fmla="*/ 158 h 202"/>
                <a:gd name="T6" fmla="*/ 346 w 495"/>
                <a:gd name="T7" fmla="*/ 141 h 202"/>
                <a:gd name="T8" fmla="*/ 147 w 495"/>
                <a:gd name="T9" fmla="*/ 141 h 202"/>
                <a:gd name="T10" fmla="*/ 112 w 495"/>
                <a:gd name="T11" fmla="*/ 127 h 202"/>
                <a:gd name="T12" fmla="*/ 95 w 495"/>
                <a:gd name="T13" fmla="*/ 111 h 202"/>
                <a:gd name="T14" fmla="*/ 385 w 495"/>
                <a:gd name="T15" fmla="*/ 111 h 202"/>
                <a:gd name="T16" fmla="*/ 436 w 495"/>
                <a:gd name="T17" fmla="*/ 134 h 202"/>
                <a:gd name="T18" fmla="*/ 495 w 495"/>
                <a:gd name="T19" fmla="*/ 202 h 202"/>
                <a:gd name="T20" fmla="*/ 59 w 495"/>
                <a:gd name="T21" fmla="*/ 67 h 202"/>
                <a:gd name="T22" fmla="*/ 110 w 495"/>
                <a:gd name="T23" fmla="*/ 91 h 202"/>
                <a:gd name="T24" fmla="*/ 399 w 495"/>
                <a:gd name="T25" fmla="*/ 91 h 202"/>
                <a:gd name="T26" fmla="*/ 383 w 495"/>
                <a:gd name="T27" fmla="*/ 75 h 202"/>
                <a:gd name="T28" fmla="*/ 347 w 495"/>
                <a:gd name="T29" fmla="*/ 61 h 202"/>
                <a:gd name="T30" fmla="*/ 149 w 495"/>
                <a:gd name="T31" fmla="*/ 61 h 202"/>
                <a:gd name="T32" fmla="*/ 108 w 495"/>
                <a:gd name="T33" fmla="*/ 44 h 202"/>
                <a:gd name="T34" fmla="*/ 65 w 495"/>
                <a:gd name="T35" fmla="*/ 0 h 202"/>
                <a:gd name="T36" fmla="*/ 0 w 495"/>
                <a:gd name="T37" fmla="*/ 0 h 202"/>
                <a:gd name="T38" fmla="*/ 59 w 495"/>
                <a:gd name="T39" fmla="*/ 6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5" h="202">
                  <a:moveTo>
                    <a:pt x="495" y="202"/>
                  </a:moveTo>
                  <a:cubicBezTo>
                    <a:pt x="430" y="202"/>
                    <a:pt x="430" y="202"/>
                    <a:pt x="430" y="202"/>
                  </a:cubicBezTo>
                  <a:cubicBezTo>
                    <a:pt x="387" y="158"/>
                    <a:pt x="387" y="158"/>
                    <a:pt x="387" y="158"/>
                  </a:cubicBezTo>
                  <a:cubicBezTo>
                    <a:pt x="374" y="144"/>
                    <a:pt x="359" y="141"/>
                    <a:pt x="346" y="141"/>
                  </a:cubicBezTo>
                  <a:cubicBezTo>
                    <a:pt x="147" y="141"/>
                    <a:pt x="147" y="141"/>
                    <a:pt x="147" y="141"/>
                  </a:cubicBezTo>
                  <a:cubicBezTo>
                    <a:pt x="136" y="141"/>
                    <a:pt x="123" y="137"/>
                    <a:pt x="112" y="127"/>
                  </a:cubicBezTo>
                  <a:cubicBezTo>
                    <a:pt x="95" y="111"/>
                    <a:pt x="95" y="111"/>
                    <a:pt x="95" y="111"/>
                  </a:cubicBezTo>
                  <a:cubicBezTo>
                    <a:pt x="385" y="111"/>
                    <a:pt x="385" y="111"/>
                    <a:pt x="385" y="111"/>
                  </a:cubicBezTo>
                  <a:cubicBezTo>
                    <a:pt x="406" y="111"/>
                    <a:pt x="419" y="115"/>
                    <a:pt x="436" y="134"/>
                  </a:cubicBezTo>
                  <a:lnTo>
                    <a:pt x="495" y="202"/>
                  </a:lnTo>
                  <a:close/>
                  <a:moveTo>
                    <a:pt x="59" y="67"/>
                  </a:moveTo>
                  <a:cubicBezTo>
                    <a:pt x="76" y="87"/>
                    <a:pt x="89" y="91"/>
                    <a:pt x="110" y="91"/>
                  </a:cubicBezTo>
                  <a:cubicBezTo>
                    <a:pt x="399" y="91"/>
                    <a:pt x="399" y="91"/>
                    <a:pt x="399" y="91"/>
                  </a:cubicBezTo>
                  <a:cubicBezTo>
                    <a:pt x="383" y="75"/>
                    <a:pt x="383" y="75"/>
                    <a:pt x="383" y="75"/>
                  </a:cubicBezTo>
                  <a:cubicBezTo>
                    <a:pt x="372" y="65"/>
                    <a:pt x="358" y="61"/>
                    <a:pt x="347" y="61"/>
                  </a:cubicBezTo>
                  <a:cubicBezTo>
                    <a:pt x="149" y="61"/>
                    <a:pt x="149" y="61"/>
                    <a:pt x="149" y="61"/>
                  </a:cubicBezTo>
                  <a:cubicBezTo>
                    <a:pt x="135" y="61"/>
                    <a:pt x="121" y="57"/>
                    <a:pt x="108" y="44"/>
                  </a:cubicBezTo>
                  <a:cubicBezTo>
                    <a:pt x="65" y="0"/>
                    <a:pt x="65" y="0"/>
                    <a:pt x="65" y="0"/>
                  </a:cubicBezTo>
                  <a:cubicBezTo>
                    <a:pt x="0" y="0"/>
                    <a:pt x="0" y="0"/>
                    <a:pt x="0" y="0"/>
                  </a:cubicBezTo>
                  <a:lnTo>
                    <a:pt x="59" y="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12"/>
            <p:cNvSpPr>
              <a:spLocks noEditPoints="1"/>
            </p:cNvSpPr>
            <p:nvPr userDrawn="1"/>
          </p:nvSpPr>
          <p:spPr bwMode="auto">
            <a:xfrm>
              <a:off x="4609533" y="2255839"/>
              <a:ext cx="4046538" cy="550863"/>
            </a:xfrm>
            <a:custGeom>
              <a:avLst/>
              <a:gdLst>
                <a:gd name="T0" fmla="*/ 953 w 1079"/>
                <a:gd name="T1" fmla="*/ 3 h 147"/>
                <a:gd name="T2" fmla="*/ 952 w 1079"/>
                <a:gd name="T3" fmla="*/ 29 h 147"/>
                <a:gd name="T4" fmla="*/ 1001 w 1079"/>
                <a:gd name="T5" fmla="*/ 31 h 147"/>
                <a:gd name="T6" fmla="*/ 1002 w 1079"/>
                <a:gd name="T7" fmla="*/ 144 h 147"/>
                <a:gd name="T8" fmla="*/ 1030 w 1079"/>
                <a:gd name="T9" fmla="*/ 143 h 147"/>
                <a:gd name="T10" fmla="*/ 1078 w 1079"/>
                <a:gd name="T11" fmla="*/ 31 h 147"/>
                <a:gd name="T12" fmla="*/ 1079 w 1079"/>
                <a:gd name="T13" fmla="*/ 4 h 147"/>
                <a:gd name="T14" fmla="*/ 929 w 1079"/>
                <a:gd name="T15" fmla="*/ 117 h 147"/>
                <a:gd name="T16" fmla="*/ 846 w 1079"/>
                <a:gd name="T17" fmla="*/ 86 h 147"/>
                <a:gd name="T18" fmla="*/ 919 w 1079"/>
                <a:gd name="T19" fmla="*/ 85 h 147"/>
                <a:gd name="T20" fmla="*/ 918 w 1079"/>
                <a:gd name="T21" fmla="*/ 58 h 147"/>
                <a:gd name="T22" fmla="*/ 846 w 1079"/>
                <a:gd name="T23" fmla="*/ 31 h 147"/>
                <a:gd name="T24" fmla="*/ 929 w 1079"/>
                <a:gd name="T25" fmla="*/ 29 h 147"/>
                <a:gd name="T26" fmla="*/ 927 w 1079"/>
                <a:gd name="T27" fmla="*/ 3 h 147"/>
                <a:gd name="T28" fmla="*/ 817 w 1079"/>
                <a:gd name="T29" fmla="*/ 4 h 147"/>
                <a:gd name="T30" fmla="*/ 818 w 1079"/>
                <a:gd name="T31" fmla="*/ 144 h 147"/>
                <a:gd name="T32" fmla="*/ 930 w 1079"/>
                <a:gd name="T33" fmla="*/ 143 h 147"/>
                <a:gd name="T34" fmla="*/ 929 w 1079"/>
                <a:gd name="T35" fmla="*/ 117 h 147"/>
                <a:gd name="T36" fmla="*/ 766 w 1079"/>
                <a:gd name="T37" fmla="*/ 68 h 147"/>
                <a:gd name="T38" fmla="*/ 765 w 1079"/>
                <a:gd name="T39" fmla="*/ 106 h 147"/>
                <a:gd name="T40" fmla="*/ 687 w 1079"/>
                <a:gd name="T41" fmla="*/ 74 h 147"/>
                <a:gd name="T42" fmla="*/ 760 w 1079"/>
                <a:gd name="T43" fmla="*/ 37 h 147"/>
                <a:gd name="T44" fmla="*/ 780 w 1079"/>
                <a:gd name="T45" fmla="*/ 20 h 147"/>
                <a:gd name="T46" fmla="*/ 732 w 1079"/>
                <a:gd name="T47" fmla="*/ 0 h 147"/>
                <a:gd name="T48" fmla="*/ 732 w 1079"/>
                <a:gd name="T49" fmla="*/ 147 h 147"/>
                <a:gd name="T50" fmla="*/ 794 w 1079"/>
                <a:gd name="T51" fmla="*/ 69 h 147"/>
                <a:gd name="T52" fmla="*/ 642 w 1079"/>
                <a:gd name="T53" fmla="*/ 74 h 147"/>
                <a:gd name="T54" fmla="*/ 495 w 1079"/>
                <a:gd name="T55" fmla="*/ 74 h 147"/>
                <a:gd name="T56" fmla="*/ 642 w 1079"/>
                <a:gd name="T57" fmla="*/ 74 h 147"/>
                <a:gd name="T58" fmla="*/ 568 w 1079"/>
                <a:gd name="T59" fmla="*/ 29 h 147"/>
                <a:gd name="T60" fmla="*/ 568 w 1079"/>
                <a:gd name="T61" fmla="*/ 118 h 147"/>
                <a:gd name="T62" fmla="*/ 491 w 1079"/>
                <a:gd name="T63" fmla="*/ 3 h 147"/>
                <a:gd name="T64" fmla="*/ 369 w 1079"/>
                <a:gd name="T65" fmla="*/ 31 h 147"/>
                <a:gd name="T66" fmla="*/ 414 w 1079"/>
                <a:gd name="T67" fmla="*/ 143 h 147"/>
                <a:gd name="T68" fmla="*/ 442 w 1079"/>
                <a:gd name="T69" fmla="*/ 144 h 147"/>
                <a:gd name="T70" fmla="*/ 443 w 1079"/>
                <a:gd name="T71" fmla="*/ 31 h 147"/>
                <a:gd name="T72" fmla="*/ 492 w 1079"/>
                <a:gd name="T73" fmla="*/ 29 h 147"/>
                <a:gd name="T74" fmla="*/ 491 w 1079"/>
                <a:gd name="T75" fmla="*/ 3 h 147"/>
                <a:gd name="T76" fmla="*/ 305 w 1079"/>
                <a:gd name="T77" fmla="*/ 143 h 147"/>
                <a:gd name="T78" fmla="*/ 363 w 1079"/>
                <a:gd name="T79" fmla="*/ 4 h 147"/>
                <a:gd name="T80" fmla="*/ 332 w 1079"/>
                <a:gd name="T81" fmla="*/ 3 h 147"/>
                <a:gd name="T82" fmla="*/ 289 w 1079"/>
                <a:gd name="T83" fmla="*/ 79 h 147"/>
                <a:gd name="T84" fmla="*/ 247 w 1079"/>
                <a:gd name="T85" fmla="*/ 3 h 147"/>
                <a:gd name="T86" fmla="*/ 216 w 1079"/>
                <a:gd name="T87" fmla="*/ 4 h 147"/>
                <a:gd name="T88" fmla="*/ 274 w 1079"/>
                <a:gd name="T89" fmla="*/ 143 h 147"/>
                <a:gd name="T90" fmla="*/ 304 w 1079"/>
                <a:gd name="T91" fmla="*/ 144 h 147"/>
                <a:gd name="T92" fmla="*/ 164 w 1079"/>
                <a:gd name="T93" fmla="*/ 117 h 147"/>
                <a:gd name="T94" fmla="*/ 163 w 1079"/>
                <a:gd name="T95" fmla="*/ 3 h 147"/>
                <a:gd name="T96" fmla="*/ 134 w 1079"/>
                <a:gd name="T97" fmla="*/ 4 h 147"/>
                <a:gd name="T98" fmla="*/ 136 w 1079"/>
                <a:gd name="T99" fmla="*/ 144 h 147"/>
                <a:gd name="T100" fmla="*/ 236 w 1079"/>
                <a:gd name="T101" fmla="*/ 143 h 147"/>
                <a:gd name="T102" fmla="*/ 235 w 1079"/>
                <a:gd name="T103" fmla="*/ 117 h 147"/>
                <a:gd name="T104" fmla="*/ 109 w 1079"/>
                <a:gd name="T105" fmla="*/ 29 h 147"/>
                <a:gd name="T106" fmla="*/ 30 w 1079"/>
                <a:gd name="T107" fmla="*/ 31 h 147"/>
                <a:gd name="T108" fmla="*/ 101 w 1079"/>
                <a:gd name="T109" fmla="*/ 58 h 147"/>
                <a:gd name="T110" fmla="*/ 102 w 1079"/>
                <a:gd name="T111" fmla="*/ 85 h 147"/>
                <a:gd name="T112" fmla="*/ 30 w 1079"/>
                <a:gd name="T113" fmla="*/ 86 h 147"/>
                <a:gd name="T114" fmla="*/ 28 w 1079"/>
                <a:gd name="T115" fmla="*/ 144 h 147"/>
                <a:gd name="T116" fmla="*/ 0 w 1079"/>
                <a:gd name="T117" fmla="*/ 143 h 147"/>
                <a:gd name="T118" fmla="*/ 1 w 1079"/>
                <a:gd name="T119" fmla="*/ 3 h 147"/>
                <a:gd name="T120" fmla="*/ 109 w 1079"/>
                <a:gd name="T121"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9" h="147">
                  <a:moveTo>
                    <a:pt x="1078" y="3"/>
                  </a:moveTo>
                  <a:cubicBezTo>
                    <a:pt x="953" y="3"/>
                    <a:pt x="953" y="3"/>
                    <a:pt x="953" y="3"/>
                  </a:cubicBezTo>
                  <a:cubicBezTo>
                    <a:pt x="952" y="3"/>
                    <a:pt x="952" y="4"/>
                    <a:pt x="952" y="4"/>
                  </a:cubicBezTo>
                  <a:cubicBezTo>
                    <a:pt x="952" y="29"/>
                    <a:pt x="952" y="29"/>
                    <a:pt x="952" y="29"/>
                  </a:cubicBezTo>
                  <a:cubicBezTo>
                    <a:pt x="952" y="30"/>
                    <a:pt x="952" y="31"/>
                    <a:pt x="953" y="31"/>
                  </a:cubicBezTo>
                  <a:cubicBezTo>
                    <a:pt x="1001" y="31"/>
                    <a:pt x="1001" y="31"/>
                    <a:pt x="1001" y="31"/>
                  </a:cubicBezTo>
                  <a:cubicBezTo>
                    <a:pt x="1001" y="143"/>
                    <a:pt x="1001" y="143"/>
                    <a:pt x="1001" y="143"/>
                  </a:cubicBezTo>
                  <a:cubicBezTo>
                    <a:pt x="1001" y="144"/>
                    <a:pt x="1001" y="144"/>
                    <a:pt x="1002" y="144"/>
                  </a:cubicBezTo>
                  <a:cubicBezTo>
                    <a:pt x="1029" y="144"/>
                    <a:pt x="1029" y="144"/>
                    <a:pt x="1029" y="144"/>
                  </a:cubicBezTo>
                  <a:cubicBezTo>
                    <a:pt x="1030" y="144"/>
                    <a:pt x="1030" y="144"/>
                    <a:pt x="1030" y="143"/>
                  </a:cubicBezTo>
                  <a:cubicBezTo>
                    <a:pt x="1030" y="31"/>
                    <a:pt x="1030" y="31"/>
                    <a:pt x="1030" y="31"/>
                  </a:cubicBezTo>
                  <a:cubicBezTo>
                    <a:pt x="1078" y="31"/>
                    <a:pt x="1078" y="31"/>
                    <a:pt x="1078" y="31"/>
                  </a:cubicBezTo>
                  <a:cubicBezTo>
                    <a:pt x="1079" y="31"/>
                    <a:pt x="1079" y="30"/>
                    <a:pt x="1079" y="29"/>
                  </a:cubicBezTo>
                  <a:cubicBezTo>
                    <a:pt x="1079" y="4"/>
                    <a:pt x="1079" y="4"/>
                    <a:pt x="1079" y="4"/>
                  </a:cubicBezTo>
                  <a:cubicBezTo>
                    <a:pt x="1079" y="4"/>
                    <a:pt x="1079" y="3"/>
                    <a:pt x="1078" y="3"/>
                  </a:cubicBezTo>
                  <a:moveTo>
                    <a:pt x="929" y="117"/>
                  </a:moveTo>
                  <a:cubicBezTo>
                    <a:pt x="846" y="117"/>
                    <a:pt x="846" y="117"/>
                    <a:pt x="846" y="117"/>
                  </a:cubicBezTo>
                  <a:cubicBezTo>
                    <a:pt x="846" y="86"/>
                    <a:pt x="846" y="86"/>
                    <a:pt x="846" y="86"/>
                  </a:cubicBezTo>
                  <a:cubicBezTo>
                    <a:pt x="918" y="86"/>
                    <a:pt x="918" y="86"/>
                    <a:pt x="918" y="86"/>
                  </a:cubicBezTo>
                  <a:cubicBezTo>
                    <a:pt x="919" y="86"/>
                    <a:pt x="919" y="85"/>
                    <a:pt x="919" y="85"/>
                  </a:cubicBezTo>
                  <a:cubicBezTo>
                    <a:pt x="919" y="60"/>
                    <a:pt x="919" y="60"/>
                    <a:pt x="919" y="60"/>
                  </a:cubicBezTo>
                  <a:cubicBezTo>
                    <a:pt x="919" y="59"/>
                    <a:pt x="919" y="58"/>
                    <a:pt x="918" y="58"/>
                  </a:cubicBezTo>
                  <a:cubicBezTo>
                    <a:pt x="846" y="58"/>
                    <a:pt x="846" y="58"/>
                    <a:pt x="846" y="58"/>
                  </a:cubicBezTo>
                  <a:cubicBezTo>
                    <a:pt x="846" y="31"/>
                    <a:pt x="846" y="31"/>
                    <a:pt x="846" y="31"/>
                  </a:cubicBezTo>
                  <a:cubicBezTo>
                    <a:pt x="927" y="31"/>
                    <a:pt x="927" y="31"/>
                    <a:pt x="927" y="31"/>
                  </a:cubicBezTo>
                  <a:cubicBezTo>
                    <a:pt x="928" y="31"/>
                    <a:pt x="929" y="30"/>
                    <a:pt x="929" y="29"/>
                  </a:cubicBezTo>
                  <a:cubicBezTo>
                    <a:pt x="929" y="4"/>
                    <a:pt x="929" y="4"/>
                    <a:pt x="929" y="4"/>
                  </a:cubicBezTo>
                  <a:cubicBezTo>
                    <a:pt x="929" y="4"/>
                    <a:pt x="928" y="3"/>
                    <a:pt x="927" y="3"/>
                  </a:cubicBezTo>
                  <a:cubicBezTo>
                    <a:pt x="818" y="3"/>
                    <a:pt x="818" y="3"/>
                    <a:pt x="818" y="3"/>
                  </a:cubicBezTo>
                  <a:cubicBezTo>
                    <a:pt x="818" y="3"/>
                    <a:pt x="817" y="4"/>
                    <a:pt x="817" y="4"/>
                  </a:cubicBezTo>
                  <a:cubicBezTo>
                    <a:pt x="817" y="143"/>
                    <a:pt x="817" y="143"/>
                    <a:pt x="817" y="143"/>
                  </a:cubicBezTo>
                  <a:cubicBezTo>
                    <a:pt x="817" y="144"/>
                    <a:pt x="818" y="144"/>
                    <a:pt x="818" y="144"/>
                  </a:cubicBezTo>
                  <a:cubicBezTo>
                    <a:pt x="929" y="144"/>
                    <a:pt x="929" y="144"/>
                    <a:pt x="929" y="144"/>
                  </a:cubicBezTo>
                  <a:cubicBezTo>
                    <a:pt x="930" y="144"/>
                    <a:pt x="930" y="144"/>
                    <a:pt x="930" y="143"/>
                  </a:cubicBezTo>
                  <a:cubicBezTo>
                    <a:pt x="930" y="118"/>
                    <a:pt x="930" y="118"/>
                    <a:pt x="930" y="118"/>
                  </a:cubicBezTo>
                  <a:cubicBezTo>
                    <a:pt x="930" y="117"/>
                    <a:pt x="930" y="117"/>
                    <a:pt x="929" y="117"/>
                  </a:cubicBezTo>
                  <a:moveTo>
                    <a:pt x="793" y="68"/>
                  </a:moveTo>
                  <a:cubicBezTo>
                    <a:pt x="766" y="68"/>
                    <a:pt x="766" y="68"/>
                    <a:pt x="766" y="68"/>
                  </a:cubicBezTo>
                  <a:cubicBezTo>
                    <a:pt x="765" y="68"/>
                    <a:pt x="765" y="68"/>
                    <a:pt x="765" y="69"/>
                  </a:cubicBezTo>
                  <a:cubicBezTo>
                    <a:pt x="765" y="106"/>
                    <a:pt x="765" y="106"/>
                    <a:pt x="765" y="106"/>
                  </a:cubicBezTo>
                  <a:cubicBezTo>
                    <a:pt x="757" y="113"/>
                    <a:pt x="745" y="118"/>
                    <a:pt x="733" y="118"/>
                  </a:cubicBezTo>
                  <a:cubicBezTo>
                    <a:pt x="708" y="118"/>
                    <a:pt x="687" y="98"/>
                    <a:pt x="687" y="74"/>
                  </a:cubicBezTo>
                  <a:cubicBezTo>
                    <a:pt x="687" y="49"/>
                    <a:pt x="708" y="29"/>
                    <a:pt x="733" y="29"/>
                  </a:cubicBezTo>
                  <a:cubicBezTo>
                    <a:pt x="743" y="29"/>
                    <a:pt x="751" y="32"/>
                    <a:pt x="760" y="37"/>
                  </a:cubicBezTo>
                  <a:cubicBezTo>
                    <a:pt x="760" y="38"/>
                    <a:pt x="761" y="38"/>
                    <a:pt x="761" y="37"/>
                  </a:cubicBezTo>
                  <a:cubicBezTo>
                    <a:pt x="780" y="20"/>
                    <a:pt x="780" y="20"/>
                    <a:pt x="780" y="20"/>
                  </a:cubicBezTo>
                  <a:cubicBezTo>
                    <a:pt x="781" y="20"/>
                    <a:pt x="781" y="19"/>
                    <a:pt x="780" y="19"/>
                  </a:cubicBezTo>
                  <a:cubicBezTo>
                    <a:pt x="767" y="7"/>
                    <a:pt x="750" y="0"/>
                    <a:pt x="732" y="0"/>
                  </a:cubicBezTo>
                  <a:cubicBezTo>
                    <a:pt x="691" y="0"/>
                    <a:pt x="658" y="33"/>
                    <a:pt x="658" y="74"/>
                  </a:cubicBezTo>
                  <a:cubicBezTo>
                    <a:pt x="658" y="114"/>
                    <a:pt x="691" y="147"/>
                    <a:pt x="732" y="147"/>
                  </a:cubicBezTo>
                  <a:cubicBezTo>
                    <a:pt x="770" y="147"/>
                    <a:pt x="794" y="116"/>
                    <a:pt x="794" y="112"/>
                  </a:cubicBezTo>
                  <a:cubicBezTo>
                    <a:pt x="794" y="69"/>
                    <a:pt x="794" y="69"/>
                    <a:pt x="794" y="69"/>
                  </a:cubicBezTo>
                  <a:cubicBezTo>
                    <a:pt x="794" y="68"/>
                    <a:pt x="794" y="68"/>
                    <a:pt x="793" y="68"/>
                  </a:cubicBezTo>
                  <a:moveTo>
                    <a:pt x="642" y="74"/>
                  </a:moveTo>
                  <a:cubicBezTo>
                    <a:pt x="642" y="114"/>
                    <a:pt x="609" y="147"/>
                    <a:pt x="568" y="147"/>
                  </a:cubicBezTo>
                  <a:cubicBezTo>
                    <a:pt x="528" y="147"/>
                    <a:pt x="495" y="114"/>
                    <a:pt x="495" y="74"/>
                  </a:cubicBezTo>
                  <a:cubicBezTo>
                    <a:pt x="495" y="33"/>
                    <a:pt x="528" y="0"/>
                    <a:pt x="568" y="0"/>
                  </a:cubicBezTo>
                  <a:cubicBezTo>
                    <a:pt x="609" y="0"/>
                    <a:pt x="642" y="33"/>
                    <a:pt x="642" y="74"/>
                  </a:cubicBezTo>
                  <a:moveTo>
                    <a:pt x="613" y="74"/>
                  </a:moveTo>
                  <a:cubicBezTo>
                    <a:pt x="613" y="49"/>
                    <a:pt x="593" y="29"/>
                    <a:pt x="568" y="29"/>
                  </a:cubicBezTo>
                  <a:cubicBezTo>
                    <a:pt x="543" y="29"/>
                    <a:pt x="523" y="49"/>
                    <a:pt x="523" y="74"/>
                  </a:cubicBezTo>
                  <a:cubicBezTo>
                    <a:pt x="523" y="98"/>
                    <a:pt x="543" y="118"/>
                    <a:pt x="568" y="118"/>
                  </a:cubicBezTo>
                  <a:cubicBezTo>
                    <a:pt x="593" y="118"/>
                    <a:pt x="613" y="98"/>
                    <a:pt x="613" y="74"/>
                  </a:cubicBezTo>
                  <a:moveTo>
                    <a:pt x="491" y="3"/>
                  </a:moveTo>
                  <a:cubicBezTo>
                    <a:pt x="384" y="3"/>
                    <a:pt x="384" y="3"/>
                    <a:pt x="384" y="3"/>
                  </a:cubicBezTo>
                  <a:cubicBezTo>
                    <a:pt x="369" y="31"/>
                    <a:pt x="369" y="31"/>
                    <a:pt x="369" y="31"/>
                  </a:cubicBezTo>
                  <a:cubicBezTo>
                    <a:pt x="414" y="31"/>
                    <a:pt x="414" y="31"/>
                    <a:pt x="414" y="31"/>
                  </a:cubicBezTo>
                  <a:cubicBezTo>
                    <a:pt x="414" y="143"/>
                    <a:pt x="414" y="143"/>
                    <a:pt x="414" y="143"/>
                  </a:cubicBezTo>
                  <a:cubicBezTo>
                    <a:pt x="414" y="144"/>
                    <a:pt x="414" y="144"/>
                    <a:pt x="415" y="144"/>
                  </a:cubicBezTo>
                  <a:cubicBezTo>
                    <a:pt x="442" y="144"/>
                    <a:pt x="442" y="144"/>
                    <a:pt x="442" y="144"/>
                  </a:cubicBezTo>
                  <a:cubicBezTo>
                    <a:pt x="443" y="144"/>
                    <a:pt x="443" y="144"/>
                    <a:pt x="443" y="143"/>
                  </a:cubicBezTo>
                  <a:cubicBezTo>
                    <a:pt x="443" y="31"/>
                    <a:pt x="443" y="31"/>
                    <a:pt x="443" y="31"/>
                  </a:cubicBezTo>
                  <a:cubicBezTo>
                    <a:pt x="491" y="31"/>
                    <a:pt x="491" y="31"/>
                    <a:pt x="491" y="31"/>
                  </a:cubicBezTo>
                  <a:cubicBezTo>
                    <a:pt x="491" y="31"/>
                    <a:pt x="492" y="30"/>
                    <a:pt x="492" y="29"/>
                  </a:cubicBezTo>
                  <a:cubicBezTo>
                    <a:pt x="492" y="4"/>
                    <a:pt x="492" y="4"/>
                    <a:pt x="492" y="4"/>
                  </a:cubicBezTo>
                  <a:cubicBezTo>
                    <a:pt x="492" y="4"/>
                    <a:pt x="491" y="3"/>
                    <a:pt x="491" y="3"/>
                  </a:cubicBezTo>
                  <a:moveTo>
                    <a:pt x="304" y="144"/>
                  </a:moveTo>
                  <a:cubicBezTo>
                    <a:pt x="304" y="144"/>
                    <a:pt x="305" y="144"/>
                    <a:pt x="305" y="143"/>
                  </a:cubicBezTo>
                  <a:cubicBezTo>
                    <a:pt x="305" y="107"/>
                    <a:pt x="305" y="107"/>
                    <a:pt x="305" y="107"/>
                  </a:cubicBezTo>
                  <a:cubicBezTo>
                    <a:pt x="363" y="4"/>
                    <a:pt x="363" y="4"/>
                    <a:pt x="363" y="4"/>
                  </a:cubicBezTo>
                  <a:cubicBezTo>
                    <a:pt x="363" y="4"/>
                    <a:pt x="363" y="3"/>
                    <a:pt x="362" y="3"/>
                  </a:cubicBezTo>
                  <a:cubicBezTo>
                    <a:pt x="332" y="3"/>
                    <a:pt x="332" y="3"/>
                    <a:pt x="332" y="3"/>
                  </a:cubicBezTo>
                  <a:cubicBezTo>
                    <a:pt x="331" y="3"/>
                    <a:pt x="330" y="4"/>
                    <a:pt x="330" y="4"/>
                  </a:cubicBezTo>
                  <a:cubicBezTo>
                    <a:pt x="289" y="79"/>
                    <a:pt x="289" y="79"/>
                    <a:pt x="289" y="79"/>
                  </a:cubicBezTo>
                  <a:cubicBezTo>
                    <a:pt x="249" y="4"/>
                    <a:pt x="249" y="4"/>
                    <a:pt x="249" y="4"/>
                  </a:cubicBezTo>
                  <a:cubicBezTo>
                    <a:pt x="248" y="4"/>
                    <a:pt x="247" y="3"/>
                    <a:pt x="247" y="3"/>
                  </a:cubicBezTo>
                  <a:cubicBezTo>
                    <a:pt x="217" y="3"/>
                    <a:pt x="217" y="3"/>
                    <a:pt x="217" y="3"/>
                  </a:cubicBezTo>
                  <a:cubicBezTo>
                    <a:pt x="216" y="3"/>
                    <a:pt x="216" y="4"/>
                    <a:pt x="216" y="4"/>
                  </a:cubicBezTo>
                  <a:cubicBezTo>
                    <a:pt x="274" y="107"/>
                    <a:pt x="274" y="107"/>
                    <a:pt x="274" y="107"/>
                  </a:cubicBezTo>
                  <a:cubicBezTo>
                    <a:pt x="274" y="143"/>
                    <a:pt x="274" y="143"/>
                    <a:pt x="274" y="143"/>
                  </a:cubicBezTo>
                  <a:cubicBezTo>
                    <a:pt x="274" y="144"/>
                    <a:pt x="275" y="144"/>
                    <a:pt x="275" y="144"/>
                  </a:cubicBezTo>
                  <a:lnTo>
                    <a:pt x="304" y="144"/>
                  </a:lnTo>
                  <a:close/>
                  <a:moveTo>
                    <a:pt x="235" y="117"/>
                  </a:moveTo>
                  <a:cubicBezTo>
                    <a:pt x="164" y="117"/>
                    <a:pt x="164" y="117"/>
                    <a:pt x="164" y="117"/>
                  </a:cubicBezTo>
                  <a:cubicBezTo>
                    <a:pt x="164" y="4"/>
                    <a:pt x="164" y="4"/>
                    <a:pt x="164" y="4"/>
                  </a:cubicBezTo>
                  <a:cubicBezTo>
                    <a:pt x="164" y="4"/>
                    <a:pt x="163" y="3"/>
                    <a:pt x="163" y="3"/>
                  </a:cubicBezTo>
                  <a:cubicBezTo>
                    <a:pt x="136" y="3"/>
                    <a:pt x="136" y="3"/>
                    <a:pt x="136" y="3"/>
                  </a:cubicBezTo>
                  <a:cubicBezTo>
                    <a:pt x="135" y="3"/>
                    <a:pt x="134" y="4"/>
                    <a:pt x="134" y="4"/>
                  </a:cubicBezTo>
                  <a:cubicBezTo>
                    <a:pt x="134" y="143"/>
                    <a:pt x="134" y="143"/>
                    <a:pt x="134" y="143"/>
                  </a:cubicBezTo>
                  <a:cubicBezTo>
                    <a:pt x="134" y="144"/>
                    <a:pt x="135" y="144"/>
                    <a:pt x="136" y="144"/>
                  </a:cubicBezTo>
                  <a:cubicBezTo>
                    <a:pt x="235" y="144"/>
                    <a:pt x="235" y="144"/>
                    <a:pt x="235" y="144"/>
                  </a:cubicBezTo>
                  <a:cubicBezTo>
                    <a:pt x="236" y="144"/>
                    <a:pt x="236" y="144"/>
                    <a:pt x="236" y="143"/>
                  </a:cubicBezTo>
                  <a:cubicBezTo>
                    <a:pt x="236" y="118"/>
                    <a:pt x="236" y="118"/>
                    <a:pt x="236" y="118"/>
                  </a:cubicBezTo>
                  <a:cubicBezTo>
                    <a:pt x="236" y="117"/>
                    <a:pt x="236" y="117"/>
                    <a:pt x="235" y="117"/>
                  </a:cubicBezTo>
                  <a:moveTo>
                    <a:pt x="109" y="4"/>
                  </a:moveTo>
                  <a:cubicBezTo>
                    <a:pt x="109" y="29"/>
                    <a:pt x="109" y="29"/>
                    <a:pt x="109" y="29"/>
                  </a:cubicBezTo>
                  <a:cubicBezTo>
                    <a:pt x="109" y="30"/>
                    <a:pt x="108" y="31"/>
                    <a:pt x="108" y="31"/>
                  </a:cubicBezTo>
                  <a:cubicBezTo>
                    <a:pt x="30" y="31"/>
                    <a:pt x="30" y="31"/>
                    <a:pt x="30" y="31"/>
                  </a:cubicBezTo>
                  <a:cubicBezTo>
                    <a:pt x="30" y="58"/>
                    <a:pt x="30" y="58"/>
                    <a:pt x="30" y="58"/>
                  </a:cubicBezTo>
                  <a:cubicBezTo>
                    <a:pt x="101" y="58"/>
                    <a:pt x="101" y="58"/>
                    <a:pt x="101" y="58"/>
                  </a:cubicBezTo>
                  <a:cubicBezTo>
                    <a:pt x="102" y="58"/>
                    <a:pt x="102" y="59"/>
                    <a:pt x="102" y="60"/>
                  </a:cubicBezTo>
                  <a:cubicBezTo>
                    <a:pt x="102" y="85"/>
                    <a:pt x="102" y="85"/>
                    <a:pt x="102" y="85"/>
                  </a:cubicBezTo>
                  <a:cubicBezTo>
                    <a:pt x="102" y="85"/>
                    <a:pt x="102" y="86"/>
                    <a:pt x="101" y="86"/>
                  </a:cubicBezTo>
                  <a:cubicBezTo>
                    <a:pt x="30" y="86"/>
                    <a:pt x="30" y="86"/>
                    <a:pt x="30" y="86"/>
                  </a:cubicBezTo>
                  <a:cubicBezTo>
                    <a:pt x="30" y="143"/>
                    <a:pt x="30" y="143"/>
                    <a:pt x="30" y="143"/>
                  </a:cubicBezTo>
                  <a:cubicBezTo>
                    <a:pt x="30" y="144"/>
                    <a:pt x="29" y="144"/>
                    <a:pt x="28" y="144"/>
                  </a:cubicBezTo>
                  <a:cubicBezTo>
                    <a:pt x="1" y="144"/>
                    <a:pt x="1" y="144"/>
                    <a:pt x="1" y="144"/>
                  </a:cubicBezTo>
                  <a:cubicBezTo>
                    <a:pt x="1" y="144"/>
                    <a:pt x="0" y="144"/>
                    <a:pt x="0" y="143"/>
                  </a:cubicBezTo>
                  <a:cubicBezTo>
                    <a:pt x="0" y="4"/>
                    <a:pt x="0" y="4"/>
                    <a:pt x="0" y="4"/>
                  </a:cubicBezTo>
                  <a:cubicBezTo>
                    <a:pt x="0" y="4"/>
                    <a:pt x="1" y="3"/>
                    <a:pt x="1" y="3"/>
                  </a:cubicBezTo>
                  <a:cubicBezTo>
                    <a:pt x="108" y="3"/>
                    <a:pt x="108" y="3"/>
                    <a:pt x="108" y="3"/>
                  </a:cubicBezTo>
                  <a:cubicBezTo>
                    <a:pt x="108" y="3"/>
                    <a:pt x="109" y="4"/>
                    <a:pt x="109" y="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grpSp>
      <p:sp>
        <p:nvSpPr>
          <p:cNvPr id="18" name="Right Triangle 17"/>
          <p:cNvSpPr/>
          <p:nvPr/>
        </p:nvSpPr>
        <p:spPr>
          <a:xfrm>
            <a:off x="1" y="6477000"/>
            <a:ext cx="334433" cy="3810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lvl="0" algn="ctr"/>
            <a:fld id="{E1EDE15B-83A0-42EC-99E6-099B69DB9A68}" type="slidenum">
              <a:rPr lang="en-GB" sz="933" smtClean="0"/>
              <a:pPr lvl="0" algn="ctr"/>
              <a:t>‹#›</a:t>
            </a:fld>
            <a:endParaRPr lang="en-GB" sz="933"/>
          </a:p>
        </p:txBody>
      </p:sp>
    </p:spTree>
    <p:extLst>
      <p:ext uri="{BB962C8B-B14F-4D97-AF65-F5344CB8AC3E}">
        <p14:creationId xmlns:p14="http://schemas.microsoft.com/office/powerpoint/2010/main" val="250325140"/>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266700" indent="-266700" algn="l" defTabSz="914400" rtl="0" eaLnBrk="1" latinLnBrk="0" hangingPunct="1">
        <a:spcBef>
          <a:spcPct val="20000"/>
        </a:spcBef>
        <a:buClr>
          <a:schemeClr val="bg2"/>
        </a:buClr>
        <a:buSzPct val="100000"/>
        <a:buFont typeface="Arial Unicode MS" panose="020B0604020202020204" pitchFamily="34" charset="-128"/>
        <a:buChar char="∘"/>
        <a:defRPr sz="1800" kern="1200">
          <a:solidFill>
            <a:schemeClr val="tx1"/>
          </a:solidFill>
          <a:latin typeface="+mn-lt"/>
          <a:ea typeface="+mn-ea"/>
          <a:cs typeface="+mn-cs"/>
        </a:defRPr>
      </a:lvl1pPr>
      <a:lvl2pPr marL="531813" indent="-265113" algn="l" defTabSz="914400" rtl="0" eaLnBrk="1" latinLnBrk="0" hangingPunct="1">
        <a:spcBef>
          <a:spcPct val="20000"/>
        </a:spcBef>
        <a:buClr>
          <a:schemeClr val="bg2"/>
        </a:buClr>
        <a:buSzPct val="100000"/>
        <a:buFont typeface="Arial Unicode MS" panose="020B0604020202020204" pitchFamily="34" charset="-128"/>
        <a:buChar char="∘"/>
        <a:defRPr sz="1600" kern="1200">
          <a:solidFill>
            <a:schemeClr val="tx1"/>
          </a:solidFill>
          <a:latin typeface="+mn-lt"/>
          <a:ea typeface="+mn-ea"/>
          <a:cs typeface="+mn-cs"/>
        </a:defRPr>
      </a:lvl2pPr>
      <a:lvl3pPr marL="717550" indent="-185738" algn="l" defTabSz="914400" rtl="0" eaLnBrk="1" latinLnBrk="0" hangingPunct="1">
        <a:spcBef>
          <a:spcPct val="20000"/>
        </a:spcBef>
        <a:buClr>
          <a:schemeClr val="bg2"/>
        </a:buClr>
        <a:buSzPct val="100000"/>
        <a:buFont typeface="Arial Unicode MS" panose="020B0604020202020204" pitchFamily="34" charset="-128"/>
        <a:buChar char="∘"/>
        <a:defRPr sz="1400" kern="1200">
          <a:solidFill>
            <a:schemeClr val="tx1"/>
          </a:solidFill>
          <a:latin typeface="+mn-lt"/>
          <a:ea typeface="+mn-ea"/>
          <a:cs typeface="+mn-cs"/>
        </a:defRPr>
      </a:lvl3pPr>
      <a:lvl4pPr marL="984250" indent="-174625" algn="l" defTabSz="914400" rtl="0" eaLnBrk="1" latinLnBrk="0" hangingPunct="1">
        <a:spcBef>
          <a:spcPct val="20000"/>
        </a:spcBef>
        <a:buClr>
          <a:schemeClr val="bg2"/>
        </a:buClr>
        <a:buSzPct val="100000"/>
        <a:buFont typeface="Arial Unicode MS" panose="020B0604020202020204" pitchFamily="34" charset="-128"/>
        <a:buChar char="∘"/>
        <a:defRPr sz="1200" kern="1200">
          <a:solidFill>
            <a:schemeClr val="tx1"/>
          </a:solidFill>
          <a:latin typeface="+mn-lt"/>
          <a:ea typeface="+mn-ea"/>
          <a:cs typeface="+mn-cs"/>
        </a:defRPr>
      </a:lvl4pPr>
      <a:lvl5pPr marL="1257300" indent="-228600" algn="l" defTabSz="914400" rtl="0" eaLnBrk="1" latinLnBrk="0" hangingPunct="1">
        <a:spcBef>
          <a:spcPct val="20000"/>
        </a:spcBef>
        <a:buClr>
          <a:schemeClr val="bg2"/>
        </a:buClr>
        <a:buSzPct val="100000"/>
        <a:buFont typeface="Arial Unicode MS" panose="020B0604020202020204" pitchFamily="34" charset="-128"/>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672" userDrawn="1">
          <p15:clr>
            <a:srgbClr val="F26B43"/>
          </p15:clr>
        </p15:guide>
        <p15:guide id="4" pos="876" userDrawn="1">
          <p15:clr>
            <a:srgbClr val="F26B43"/>
          </p15:clr>
        </p15:guide>
        <p15:guide id="5" orient="horz" pos="4156" userDrawn="1">
          <p15:clr>
            <a:srgbClr val="F26B43"/>
          </p15:clr>
        </p15:guide>
        <p15:guide id="6" orient="horz" pos="33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18.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notesSlide" Target="../notesSlides/notesSlide9.xml"/><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8.emf"/><Relationship Id="rId3" Type="http://schemas.openxmlformats.org/officeDocument/2006/relationships/slideLayout" Target="../slideLayouts/slideLayout6.xml"/><Relationship Id="rId7" Type="http://schemas.openxmlformats.org/officeDocument/2006/relationships/image" Target="../media/image24.emf"/><Relationship Id="rId12" Type="http://schemas.openxmlformats.org/officeDocument/2006/relationships/image" Target="../media/image27.emf"/><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4.emf"/><Relationship Id="rId11" Type="http://schemas.openxmlformats.org/officeDocument/2006/relationships/image" Target="../media/image26.emf"/><Relationship Id="rId5" Type="http://schemas.openxmlformats.org/officeDocument/2006/relationships/oleObject" Target="../embeddings/oleObject12.bin"/><Relationship Id="rId10" Type="http://schemas.openxmlformats.org/officeDocument/2006/relationships/image" Target="../media/image25.emf"/><Relationship Id="rId4" Type="http://schemas.openxmlformats.org/officeDocument/2006/relationships/notesSlide" Target="../notesSlides/notesSlide10.xml"/><Relationship Id="rId9" Type="http://schemas.openxmlformats.org/officeDocument/2006/relationships/image" Target="../media/image6.png"/><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chart" Target="../charts/chart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image" Target="../media/image11.png"/><Relationship Id="rId5" Type="http://schemas.openxmlformats.org/officeDocument/2006/relationships/oleObject" Target="../embeddings/oleObject4.bin"/><Relationship Id="rId15" Type="http://schemas.openxmlformats.org/officeDocument/2006/relationships/image" Target="../media/image6.png"/><Relationship Id="rId10" Type="http://schemas.openxmlformats.org/officeDocument/2006/relationships/image" Target="../media/image10.svg"/><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5.jp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6.xml"/><Relationship Id="rId7" Type="http://schemas.openxmlformats.org/officeDocument/2006/relationships/image" Target="../media/image18.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emf"/><Relationship Id="rId11" Type="http://schemas.openxmlformats.org/officeDocument/2006/relationships/image" Target="../media/image21.emf"/><Relationship Id="rId5" Type="http://schemas.openxmlformats.org/officeDocument/2006/relationships/oleObject" Target="../embeddings/oleObject9.bin"/><Relationship Id="rId10" Type="http://schemas.openxmlformats.org/officeDocument/2006/relationships/image" Target="../media/image20.emf"/><Relationship Id="rId4" Type="http://schemas.openxmlformats.org/officeDocument/2006/relationships/notesSlide" Target="../notesSlides/notesSlide7.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notesSlide" Target="../notesSlides/notesSlide8.xml"/><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7044" y="409955"/>
            <a:ext cx="2538730" cy="610870"/>
          </a:xfrm>
          <a:prstGeom prst="rect">
            <a:avLst/>
          </a:prstGeom>
        </p:spPr>
        <p:txBody>
          <a:bodyPr vert="horz" wrap="square" lIns="0" tIns="12700" rIns="0" bIns="0" rtlCol="0">
            <a:spAutoFit/>
          </a:bodyPr>
          <a:lstStyle/>
          <a:p>
            <a:pPr marL="12700">
              <a:lnSpc>
                <a:spcPts val="2305"/>
              </a:lnSpc>
              <a:spcBef>
                <a:spcPts val="100"/>
              </a:spcBef>
            </a:pPr>
            <a:r>
              <a:rPr sz="2000" spc="-25">
                <a:solidFill>
                  <a:srgbClr val="FD4F00"/>
                </a:solidFill>
                <a:latin typeface="Arial"/>
                <a:cs typeface="Arial"/>
              </a:rPr>
              <a:t>KVARTALSRAPPORT</a:t>
            </a:r>
            <a:endParaRPr sz="2000">
              <a:latin typeface="Arial"/>
              <a:cs typeface="Arial"/>
            </a:endParaRPr>
          </a:p>
          <a:p>
            <a:pPr marL="12700">
              <a:lnSpc>
                <a:spcPts val="2305"/>
              </a:lnSpc>
            </a:pPr>
            <a:r>
              <a:rPr lang="nb-NO" sz="2000">
                <a:solidFill>
                  <a:srgbClr val="FD4F00"/>
                </a:solidFill>
                <a:latin typeface="Arial"/>
                <a:cs typeface="Arial"/>
              </a:rPr>
              <a:t>3</a:t>
            </a:r>
            <a:r>
              <a:rPr sz="2000">
                <a:solidFill>
                  <a:srgbClr val="FD4F00"/>
                </a:solidFill>
                <a:latin typeface="Arial"/>
                <a:cs typeface="Arial"/>
              </a:rPr>
              <a:t>.</a:t>
            </a:r>
            <a:r>
              <a:rPr sz="2000" spc="-25">
                <a:solidFill>
                  <a:srgbClr val="FD4F00"/>
                </a:solidFill>
                <a:latin typeface="Arial"/>
                <a:cs typeface="Arial"/>
              </a:rPr>
              <a:t> </a:t>
            </a:r>
            <a:r>
              <a:rPr sz="2000" err="1">
                <a:solidFill>
                  <a:srgbClr val="FD4F00"/>
                </a:solidFill>
                <a:latin typeface="Arial"/>
                <a:cs typeface="Arial"/>
              </a:rPr>
              <a:t>kvartal</a:t>
            </a:r>
            <a:r>
              <a:rPr sz="2000" spc="-10">
                <a:solidFill>
                  <a:srgbClr val="FD4F00"/>
                </a:solidFill>
                <a:latin typeface="Arial"/>
                <a:cs typeface="Arial"/>
              </a:rPr>
              <a:t> </a:t>
            </a:r>
            <a:r>
              <a:rPr sz="2000" spc="-20">
                <a:solidFill>
                  <a:srgbClr val="FD4F00"/>
                </a:solidFill>
                <a:latin typeface="Arial"/>
                <a:cs typeface="Arial"/>
              </a:rPr>
              <a:t>202</a:t>
            </a:r>
            <a:r>
              <a:rPr lang="nb-NO" sz="2000" spc="-20">
                <a:solidFill>
                  <a:srgbClr val="FD4F00"/>
                </a:solidFill>
                <a:latin typeface="Arial"/>
                <a:cs typeface="Arial"/>
              </a:rPr>
              <a:t>2</a:t>
            </a:r>
            <a:endParaRPr sz="20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7649" name="think-cell Slide" r:id="rId5" imgW="353" imgH="353" progId="TCLayout.ActiveDocument.1">
                  <p:embed/>
                </p:oleObj>
              </mc:Choice>
              <mc:Fallback>
                <p:oleObj name="think-cell Slide" r:id="rId5"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EDD022B0-CBFE-4C82-A80F-AE0FA5279371}"/>
              </a:ext>
            </a:extLst>
          </p:cNvPr>
          <p:cNvPicPr>
            <a:picLocks noChangeAspect="1"/>
          </p:cNvPicPr>
          <p:nvPr/>
        </p:nvPicPr>
        <p:blipFill>
          <a:blip r:embed="rId7"/>
          <a:stretch>
            <a:fillRect/>
          </a:stretch>
        </p:blipFill>
        <p:spPr>
          <a:xfrm>
            <a:off x="0" y="0"/>
            <a:ext cx="12192000" cy="693557"/>
          </a:xfrm>
          <a:prstGeom prst="rect">
            <a:avLst/>
          </a:prstGeom>
        </p:spPr>
      </p:pic>
      <p:sp>
        <p:nvSpPr>
          <p:cNvPr id="9" name="Rektangel 8">
            <a:extLst>
              <a:ext uri="{FF2B5EF4-FFF2-40B4-BE49-F238E27FC236}">
                <a16:creationId xmlns:a16="http://schemas.microsoft.com/office/drawing/2014/main" id="{A2C7A796-5753-40D7-AB52-FFABB0DACA2F}"/>
              </a:ext>
            </a:extLst>
          </p:cNvPr>
          <p:cNvSpPr/>
          <p:nvPr/>
        </p:nvSpPr>
        <p:spPr>
          <a:xfrm>
            <a:off x="0" y="8878"/>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62998" y="83636"/>
            <a:ext cx="9025929" cy="454656"/>
          </a:xfrm>
        </p:spPr>
        <p:txBody>
          <a:bodyPr vert="horz"/>
          <a:lstStyle/>
          <a:p>
            <a:r>
              <a:rPr lang="nb-NO">
                <a:solidFill>
                  <a:schemeClr val="bg1"/>
                </a:solidFill>
              </a:rPr>
              <a:t>Egenkapitalutvikling  (tall i 1000 NOK)</a:t>
            </a:r>
          </a:p>
        </p:txBody>
      </p:sp>
      <p:pic>
        <p:nvPicPr>
          <p:cNvPr id="15" name="Bilde 14">
            <a:extLst>
              <a:ext uri="{FF2B5EF4-FFF2-40B4-BE49-F238E27FC236}">
                <a16:creationId xmlns:a16="http://schemas.microsoft.com/office/drawing/2014/main" id="{A66D50B8-CDCC-47CF-82DA-A1D63E08191A}"/>
              </a:ext>
            </a:extLst>
          </p:cNvPr>
          <p:cNvPicPr>
            <a:picLocks noChangeAspect="1"/>
          </p:cNvPicPr>
          <p:nvPr/>
        </p:nvPicPr>
        <p:blipFill>
          <a:blip r:embed="rId8"/>
          <a:stretch>
            <a:fillRect/>
          </a:stretch>
        </p:blipFill>
        <p:spPr>
          <a:xfrm>
            <a:off x="167111" y="31742"/>
            <a:ext cx="2305372" cy="571580"/>
          </a:xfrm>
          <a:prstGeom prst="rect">
            <a:avLst/>
          </a:prstGeom>
        </p:spPr>
      </p:pic>
      <p:pic>
        <p:nvPicPr>
          <p:cNvPr id="4" name="Bilde 3">
            <a:extLst>
              <a:ext uri="{FF2B5EF4-FFF2-40B4-BE49-F238E27FC236}">
                <a16:creationId xmlns:a16="http://schemas.microsoft.com/office/drawing/2014/main" id="{27543ECC-ECD4-412A-B820-7C30C6947681}"/>
              </a:ext>
            </a:extLst>
          </p:cNvPr>
          <p:cNvPicPr>
            <a:picLocks noChangeAspect="1"/>
          </p:cNvPicPr>
          <p:nvPr/>
        </p:nvPicPr>
        <p:blipFill>
          <a:blip r:embed="rId9"/>
          <a:stretch>
            <a:fillRect/>
          </a:stretch>
        </p:blipFill>
        <p:spPr>
          <a:xfrm>
            <a:off x="2409825" y="1362075"/>
            <a:ext cx="7372350" cy="4133850"/>
          </a:xfrm>
          <a:prstGeom prst="rect">
            <a:avLst/>
          </a:prstGeom>
        </p:spPr>
      </p:pic>
    </p:spTree>
    <p:extLst>
      <p:ext uri="{BB962C8B-B14F-4D97-AF65-F5344CB8AC3E}">
        <p14:creationId xmlns:p14="http://schemas.microsoft.com/office/powerpoint/2010/main" val="2585314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2"/>
            </p:custDataLst>
            <p:extLst>
              <p:ext uri="{D42A27DB-BD31-4B8C-83A1-F6EECF244321}">
                <p14:modId xmlns:p14="http://schemas.microsoft.com/office/powerpoint/2010/main" val="352250149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9697" name="think-cell Slide" r:id="rId5" imgW="353" imgH="353" progId="TCLayout.ActiveDocument.1">
                  <p:embed/>
                </p:oleObj>
              </mc:Choice>
              <mc:Fallback>
                <p:oleObj name="think-cell Slide" r:id="rId5"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pic>
        <p:nvPicPr>
          <p:cNvPr id="13" name="Bilde 4">
            <a:extLst>
              <a:ext uri="{FF2B5EF4-FFF2-40B4-BE49-F238E27FC236}">
                <a16:creationId xmlns:a16="http://schemas.microsoft.com/office/drawing/2014/main" id="{E56B1E3F-31C9-4B6A-9A42-FEF37B673EC5}"/>
              </a:ext>
            </a:extLst>
          </p:cNvPr>
          <p:cNvPicPr>
            <a:picLocks noChangeAspect="1"/>
          </p:cNvPicPr>
          <p:nvPr/>
        </p:nvPicPr>
        <p:blipFill>
          <a:blip r:embed="rId7"/>
          <a:stretch>
            <a:fillRect/>
          </a:stretch>
        </p:blipFill>
        <p:spPr>
          <a:xfrm>
            <a:off x="404746" y="746591"/>
            <a:ext cx="3822700" cy="304800"/>
          </a:xfrm>
          <a:prstGeom prst="rect">
            <a:avLst/>
          </a:prstGeom>
        </p:spPr>
      </p:pic>
      <p:pic>
        <p:nvPicPr>
          <p:cNvPr id="9" name="Bilde 8">
            <a:extLst>
              <a:ext uri="{FF2B5EF4-FFF2-40B4-BE49-F238E27FC236}">
                <a16:creationId xmlns:a16="http://schemas.microsoft.com/office/drawing/2014/main" id="{C99CA61F-9D04-435F-ACAA-D7167CB5B6A6}"/>
              </a:ext>
            </a:extLst>
          </p:cNvPr>
          <p:cNvPicPr>
            <a:picLocks noChangeAspect="1"/>
          </p:cNvPicPr>
          <p:nvPr/>
        </p:nvPicPr>
        <p:blipFill>
          <a:blip r:embed="rId8"/>
          <a:stretch>
            <a:fillRect/>
          </a:stretch>
        </p:blipFill>
        <p:spPr>
          <a:xfrm>
            <a:off x="0" y="0"/>
            <a:ext cx="12192000" cy="693557"/>
          </a:xfrm>
          <a:prstGeom prst="rect">
            <a:avLst/>
          </a:prstGeom>
        </p:spPr>
      </p:pic>
      <p:sp>
        <p:nvSpPr>
          <p:cNvPr id="14" name="Rektangel 13">
            <a:extLst>
              <a:ext uri="{FF2B5EF4-FFF2-40B4-BE49-F238E27FC236}">
                <a16:creationId xmlns:a16="http://schemas.microsoft.com/office/drawing/2014/main" id="{8CF1B08D-FA4E-4377-9831-30E827F9F558}"/>
              </a:ext>
            </a:extLst>
          </p:cNvPr>
          <p:cNvSpPr/>
          <p:nvPr/>
        </p:nvSpPr>
        <p:spPr>
          <a:xfrm>
            <a:off x="0" y="8878"/>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49261" y="119450"/>
            <a:ext cx="9025929" cy="454656"/>
          </a:xfrm>
        </p:spPr>
        <p:txBody>
          <a:bodyPr vert="horz"/>
          <a:lstStyle/>
          <a:p>
            <a:r>
              <a:rPr lang="nb-NO">
                <a:solidFill>
                  <a:schemeClr val="bg1"/>
                </a:solidFill>
              </a:rPr>
              <a:t>Rammeverk, regnskapsprinsipper og noter</a:t>
            </a:r>
          </a:p>
        </p:txBody>
      </p:sp>
      <p:pic>
        <p:nvPicPr>
          <p:cNvPr id="15" name="Bilde 14">
            <a:extLst>
              <a:ext uri="{FF2B5EF4-FFF2-40B4-BE49-F238E27FC236}">
                <a16:creationId xmlns:a16="http://schemas.microsoft.com/office/drawing/2014/main" id="{654C4B57-5565-4443-85F5-821ADDA542D0}"/>
              </a:ext>
            </a:extLst>
          </p:cNvPr>
          <p:cNvPicPr>
            <a:picLocks noChangeAspect="1"/>
          </p:cNvPicPr>
          <p:nvPr/>
        </p:nvPicPr>
        <p:blipFill>
          <a:blip r:embed="rId9"/>
          <a:stretch>
            <a:fillRect/>
          </a:stretch>
        </p:blipFill>
        <p:spPr>
          <a:xfrm>
            <a:off x="167111" y="31742"/>
            <a:ext cx="2305372" cy="571580"/>
          </a:xfrm>
          <a:prstGeom prst="rect">
            <a:avLst/>
          </a:prstGeom>
        </p:spPr>
      </p:pic>
      <p:pic>
        <p:nvPicPr>
          <p:cNvPr id="3" name="Bilde 2">
            <a:extLst>
              <a:ext uri="{FF2B5EF4-FFF2-40B4-BE49-F238E27FC236}">
                <a16:creationId xmlns:a16="http://schemas.microsoft.com/office/drawing/2014/main" id="{7ADCD5FB-1F20-4B7A-9763-344DDE1506F1}"/>
              </a:ext>
            </a:extLst>
          </p:cNvPr>
          <p:cNvPicPr>
            <a:picLocks noChangeAspect="1"/>
          </p:cNvPicPr>
          <p:nvPr/>
        </p:nvPicPr>
        <p:blipFill>
          <a:blip r:embed="rId10"/>
          <a:stretch>
            <a:fillRect/>
          </a:stretch>
        </p:blipFill>
        <p:spPr>
          <a:xfrm>
            <a:off x="404746" y="1144992"/>
            <a:ext cx="5346700" cy="2457450"/>
          </a:xfrm>
          <a:prstGeom prst="rect">
            <a:avLst/>
          </a:prstGeom>
        </p:spPr>
      </p:pic>
      <p:pic>
        <p:nvPicPr>
          <p:cNvPr id="6" name="Bilde 5">
            <a:extLst>
              <a:ext uri="{FF2B5EF4-FFF2-40B4-BE49-F238E27FC236}">
                <a16:creationId xmlns:a16="http://schemas.microsoft.com/office/drawing/2014/main" id="{2369FBE8-2BE5-4E82-86D8-02516221D8F6}"/>
              </a:ext>
            </a:extLst>
          </p:cNvPr>
          <p:cNvPicPr>
            <a:picLocks noChangeAspect="1"/>
          </p:cNvPicPr>
          <p:nvPr/>
        </p:nvPicPr>
        <p:blipFill>
          <a:blip r:embed="rId11"/>
          <a:stretch>
            <a:fillRect/>
          </a:stretch>
        </p:blipFill>
        <p:spPr>
          <a:xfrm>
            <a:off x="6322787" y="4371731"/>
            <a:ext cx="5346700" cy="800100"/>
          </a:xfrm>
          <a:prstGeom prst="rect">
            <a:avLst/>
          </a:prstGeom>
        </p:spPr>
      </p:pic>
      <p:pic>
        <p:nvPicPr>
          <p:cNvPr id="11" name="Bilde 10">
            <a:extLst>
              <a:ext uri="{FF2B5EF4-FFF2-40B4-BE49-F238E27FC236}">
                <a16:creationId xmlns:a16="http://schemas.microsoft.com/office/drawing/2014/main" id="{BCF8B26F-AAFA-417C-A7A8-8E4D69909B61}"/>
              </a:ext>
            </a:extLst>
          </p:cNvPr>
          <p:cNvPicPr>
            <a:picLocks noChangeAspect="1"/>
          </p:cNvPicPr>
          <p:nvPr/>
        </p:nvPicPr>
        <p:blipFill>
          <a:blip r:embed="rId12"/>
          <a:stretch>
            <a:fillRect/>
          </a:stretch>
        </p:blipFill>
        <p:spPr>
          <a:xfrm>
            <a:off x="343858" y="3825930"/>
            <a:ext cx="5632450" cy="2286000"/>
          </a:xfrm>
          <a:prstGeom prst="rect">
            <a:avLst/>
          </a:prstGeom>
        </p:spPr>
      </p:pic>
      <p:pic>
        <p:nvPicPr>
          <p:cNvPr id="12" name="Bilde 11">
            <a:extLst>
              <a:ext uri="{FF2B5EF4-FFF2-40B4-BE49-F238E27FC236}">
                <a16:creationId xmlns:a16="http://schemas.microsoft.com/office/drawing/2014/main" id="{39BEE7C6-2D13-47A6-9492-BFDB9FC535EE}"/>
              </a:ext>
            </a:extLst>
          </p:cNvPr>
          <p:cNvPicPr>
            <a:picLocks noChangeAspect="1"/>
          </p:cNvPicPr>
          <p:nvPr/>
        </p:nvPicPr>
        <p:blipFill>
          <a:blip r:embed="rId13"/>
          <a:stretch>
            <a:fillRect/>
          </a:stretch>
        </p:blipFill>
        <p:spPr>
          <a:xfrm>
            <a:off x="6261899" y="5447605"/>
            <a:ext cx="5238750" cy="1003300"/>
          </a:xfrm>
          <a:prstGeom prst="rect">
            <a:avLst/>
          </a:prstGeom>
        </p:spPr>
      </p:pic>
      <p:pic>
        <p:nvPicPr>
          <p:cNvPr id="2" name="Bilde 1">
            <a:extLst>
              <a:ext uri="{FF2B5EF4-FFF2-40B4-BE49-F238E27FC236}">
                <a16:creationId xmlns:a16="http://schemas.microsoft.com/office/drawing/2014/main" id="{AC703DC5-9F2E-4796-9624-F77C2DE889DB}"/>
              </a:ext>
            </a:extLst>
          </p:cNvPr>
          <p:cNvPicPr>
            <a:picLocks noChangeAspect="1"/>
          </p:cNvPicPr>
          <p:nvPr/>
        </p:nvPicPr>
        <p:blipFill>
          <a:blip r:embed="rId14"/>
          <a:stretch>
            <a:fillRect/>
          </a:stretch>
        </p:blipFill>
        <p:spPr>
          <a:xfrm>
            <a:off x="6261899" y="844794"/>
            <a:ext cx="4584700" cy="3282950"/>
          </a:xfrm>
          <a:prstGeom prst="rect">
            <a:avLst/>
          </a:prstGeom>
        </p:spPr>
      </p:pic>
    </p:spTree>
    <p:extLst>
      <p:ext uri="{BB962C8B-B14F-4D97-AF65-F5344CB8AC3E}">
        <p14:creationId xmlns:p14="http://schemas.microsoft.com/office/powerpoint/2010/main" val="4096937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5F4C0B46-4FDA-41C5-A9AA-50BBB634C3EF}"/>
              </a:ext>
            </a:extLst>
          </p:cNvPr>
          <p:cNvGraphicFramePr>
            <a:graphicFrameLocks noChangeAspect="1"/>
          </p:cNvGraphicFramePr>
          <p:nvPr>
            <p:custDataLst>
              <p:tags r:id="rId2"/>
            </p:custDataLst>
            <p:extLst>
              <p:ext uri="{D42A27DB-BD31-4B8C-83A1-F6EECF244321}">
                <p14:modId xmlns:p14="http://schemas.microsoft.com/office/powerpoint/2010/main" val="2357765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think-cell Slide" r:id="rId5" imgW="592" imgH="591" progId="TCLayout.ActiveDocument.1">
                  <p:embed/>
                </p:oleObj>
              </mc:Choice>
              <mc:Fallback>
                <p:oleObj name="think-cell Slide" r:id="rId5" imgW="592" imgH="591" progId="TCLayout.ActiveDocument.1">
                  <p:embed/>
                  <p:pic>
                    <p:nvPicPr>
                      <p:cNvPr id="38" name="Object 37" hidden="1">
                        <a:extLst>
                          <a:ext uri="{FF2B5EF4-FFF2-40B4-BE49-F238E27FC236}">
                            <a16:creationId xmlns:a16="http://schemas.microsoft.com/office/drawing/2014/main" id="{5F4C0B46-4FDA-41C5-A9AA-50BBB634C3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4" name="Diagram 47">
            <a:extLst>
              <a:ext uri="{FF2B5EF4-FFF2-40B4-BE49-F238E27FC236}">
                <a16:creationId xmlns:a16="http://schemas.microsoft.com/office/drawing/2014/main" id="{FEE5DCE7-258C-401D-91CA-875821433730}"/>
              </a:ext>
            </a:extLst>
          </p:cNvPr>
          <p:cNvGraphicFramePr>
            <a:graphicFrameLocks/>
          </p:cNvGraphicFramePr>
          <p:nvPr>
            <p:extLst>
              <p:ext uri="{D42A27DB-BD31-4B8C-83A1-F6EECF244321}">
                <p14:modId xmlns:p14="http://schemas.microsoft.com/office/powerpoint/2010/main" val="3616717883"/>
              </p:ext>
            </p:extLst>
          </p:nvPr>
        </p:nvGraphicFramePr>
        <p:xfrm>
          <a:off x="5405956" y="3429000"/>
          <a:ext cx="2931790" cy="2434000"/>
        </p:xfrm>
        <a:graphic>
          <a:graphicData uri="http://schemas.openxmlformats.org/drawingml/2006/chart">
            <c:chart xmlns:c="http://schemas.openxmlformats.org/drawingml/2006/chart" xmlns:r="http://schemas.openxmlformats.org/officeDocument/2006/relationships" r:id="rId7"/>
          </a:graphicData>
        </a:graphic>
      </p:graphicFrame>
      <p:sp>
        <p:nvSpPr>
          <p:cNvPr id="2" name="object 2"/>
          <p:cNvSpPr txBox="1"/>
          <p:nvPr/>
        </p:nvSpPr>
        <p:spPr>
          <a:xfrm>
            <a:off x="6509382" y="3530338"/>
            <a:ext cx="1435735" cy="520655"/>
          </a:xfrm>
          <a:prstGeom prst="rect">
            <a:avLst/>
          </a:prstGeom>
        </p:spPr>
        <p:txBody>
          <a:bodyPr vert="horz" wrap="square" lIns="0" tIns="38100" rIns="0" bIns="0" rtlCol="0">
            <a:spAutoFit/>
          </a:bodyPr>
          <a:lstStyle/>
          <a:p>
            <a:pPr marL="12700">
              <a:lnSpc>
                <a:spcPct val="100000"/>
              </a:lnSpc>
              <a:spcBef>
                <a:spcPts val="370"/>
              </a:spcBef>
            </a:pPr>
            <a:endParaRPr lang="nb-NO" sz="1400">
              <a:solidFill>
                <a:srgbClr val="303E48"/>
              </a:solidFill>
              <a:latin typeface="Arial"/>
              <a:cs typeface="Arial"/>
            </a:endParaRPr>
          </a:p>
          <a:p>
            <a:pPr marL="12700">
              <a:lnSpc>
                <a:spcPct val="100000"/>
              </a:lnSpc>
              <a:spcBef>
                <a:spcPts val="370"/>
              </a:spcBef>
            </a:pPr>
            <a:r>
              <a:rPr lang="nb-NO" sz="1400" err="1">
                <a:solidFill>
                  <a:srgbClr val="303E48"/>
                </a:solidFill>
                <a:latin typeface="Arial"/>
                <a:cs typeface="Arial"/>
              </a:rPr>
              <a:t>Antall</a:t>
            </a:r>
            <a:r>
              <a:rPr sz="1400" spc="-15">
                <a:solidFill>
                  <a:srgbClr val="303E48"/>
                </a:solidFill>
                <a:latin typeface="Arial"/>
                <a:cs typeface="Arial"/>
              </a:rPr>
              <a:t> </a:t>
            </a:r>
            <a:r>
              <a:rPr sz="1400" spc="-10" err="1">
                <a:solidFill>
                  <a:srgbClr val="303E48"/>
                </a:solidFill>
                <a:latin typeface="Arial"/>
                <a:cs typeface="Arial"/>
              </a:rPr>
              <a:t>passasjerer</a:t>
            </a:r>
            <a:endParaRPr sz="1400">
              <a:latin typeface="Arial"/>
              <a:cs typeface="Arial"/>
            </a:endParaRPr>
          </a:p>
        </p:txBody>
      </p:sp>
      <p:sp>
        <p:nvSpPr>
          <p:cNvPr id="3" name="object 3"/>
          <p:cNvSpPr txBox="1">
            <a:spLocks noGrp="1"/>
          </p:cNvSpPr>
          <p:nvPr>
            <p:ph type="title"/>
          </p:nvPr>
        </p:nvSpPr>
        <p:spPr>
          <a:xfrm>
            <a:off x="386084" y="343915"/>
            <a:ext cx="2947035" cy="299720"/>
          </a:xfrm>
          <a:prstGeom prst="rect">
            <a:avLst/>
          </a:prstGeom>
        </p:spPr>
        <p:txBody>
          <a:bodyPr vert="horz" wrap="square" lIns="0" tIns="12700" rIns="0" bIns="0" rtlCol="0">
            <a:spAutoFit/>
          </a:bodyPr>
          <a:lstStyle/>
          <a:p>
            <a:pPr marL="12700">
              <a:lnSpc>
                <a:spcPct val="100000"/>
              </a:lnSpc>
              <a:spcBef>
                <a:spcPts val="100"/>
              </a:spcBef>
            </a:pPr>
            <a:r>
              <a:rPr sz="1800" err="1"/>
              <a:t>Kvartalet</a:t>
            </a:r>
            <a:r>
              <a:rPr sz="1800" spc="-15"/>
              <a:t> </a:t>
            </a:r>
            <a:r>
              <a:rPr sz="1800" err="1"/>
              <a:t>kort</a:t>
            </a:r>
            <a:r>
              <a:rPr sz="1800" spc="-10"/>
              <a:t> </a:t>
            </a:r>
            <a:r>
              <a:rPr sz="1800" spc="-10" err="1"/>
              <a:t>oppsummert</a:t>
            </a:r>
            <a:endParaRPr sz="1800"/>
          </a:p>
        </p:txBody>
      </p:sp>
      <p:sp>
        <p:nvSpPr>
          <p:cNvPr id="4" name="object 4"/>
          <p:cNvSpPr txBox="1"/>
          <p:nvPr/>
        </p:nvSpPr>
        <p:spPr>
          <a:xfrm>
            <a:off x="329940" y="914405"/>
            <a:ext cx="4490716" cy="5653342"/>
          </a:xfrm>
          <a:prstGeom prst="rect">
            <a:avLst/>
          </a:prstGeom>
        </p:spPr>
        <p:txBody>
          <a:bodyPr vert="horz" wrap="square" lIns="0" tIns="33020" rIns="0" bIns="0" rtlCol="0">
            <a:spAutoFit/>
          </a:bodyPr>
          <a:lstStyle/>
          <a:p>
            <a:r>
              <a:rPr lang="nb-NO" sz="1300">
                <a:solidFill>
                  <a:schemeClr val="tx1">
                    <a:lumMod val="75000"/>
                    <a:lumOff val="25000"/>
                  </a:schemeClr>
                </a:solidFill>
                <a:latin typeface="Arial" panose="020B0604020202020204" pitchFamily="34" charset="0"/>
                <a:cs typeface="Arial" panose="020B0604020202020204" pitchFamily="34" charset="0"/>
              </a:rPr>
              <a:t>Flytoget har i tredje kvartal tatt inn krav fra Bane NOR vedrørende påslag for Gardermobanen i perioden 2017 til 2019 i resultatet. Kravet er på 149,1 MNOK, fordelt på 144,4 MNOK i driftskostnader, samt et rentekrav på 4,7 MNOK. Dette gir stor negativ effekt på kvartalsregnskapet og nøkkeltall.</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Flytogets billettinntekter for kvartalet endte på 239,6 MNOK (120,3 MNOK i samme kvartal i fjor). </a:t>
            </a:r>
          </a:p>
          <a:p>
            <a:r>
              <a:rPr lang="nb-NO" sz="1300">
                <a:solidFill>
                  <a:schemeClr val="tx1">
                    <a:lumMod val="75000"/>
                    <a:lumOff val="25000"/>
                  </a:schemeClr>
                </a:solidFill>
                <a:latin typeface="Arial" panose="020B0604020202020204" pitchFamily="34" charset="0"/>
                <a:cs typeface="Arial" panose="020B0604020202020204" pitchFamily="34" charset="0"/>
              </a:rPr>
              <a:t>Resultat før skatt viser -136,6 MNOK (-9,2 MNOK). Justert for kravet fra Bane Nor på 149 MNOK er resultatet for kvartalet 12,5 MNOK, 21,7 MNOK bedre enn samme periode i fjor.</a:t>
            </a:r>
          </a:p>
          <a:p>
            <a:r>
              <a:rPr lang="nb-NO" sz="1300">
                <a:solidFill>
                  <a:schemeClr val="tx1">
                    <a:lumMod val="75000"/>
                    <a:lumOff val="25000"/>
                  </a:schemeClr>
                </a:solidFill>
                <a:latin typeface="Arial" panose="020B0604020202020204" pitchFamily="34" charset="0"/>
                <a:cs typeface="Arial" panose="020B0604020202020204" pitchFamily="34" charset="0"/>
              </a:rPr>
              <a:t>EBITDA for kvartalet endte på -98,5 MNOK (23,95 MNOK), noe som tilsvarer en margin på -40,2 % (13,5%).</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Passasjertrafikken over Oslo Lufthavn økte med 13 % i tredje kvartal sammenlignet mot andre kvartal. Passasjerantallet har vært stabilt gjennom kvartalet og endte på 92 % av 2019 nivå.</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Det har vært store utfordringer på infrastrukturen i perioden, noe som har påvirket punktligheten. Dette er uheldig med hensyn til å bevare tillit til at tog til flyplassen er til å stole på, særskilt i en tilbakevendingsfase hvor en større andel av reisende frem til nå har benyttet bil. Samtidig registrer vi markedsandeler for Flytoget er på nivå med 2019. </a:t>
            </a:r>
          </a:p>
          <a:p>
            <a:pPr marL="12700" marR="22860">
              <a:lnSpc>
                <a:spcPct val="89700"/>
              </a:lnSpc>
              <a:spcBef>
                <a:spcPts val="260"/>
              </a:spcBef>
            </a:pPr>
            <a:endParaRPr sz="1300">
              <a:latin typeface="Arial"/>
              <a:cs typeface="Arial"/>
            </a:endParaRPr>
          </a:p>
        </p:txBody>
      </p:sp>
      <p:sp>
        <p:nvSpPr>
          <p:cNvPr id="37" name="object 4">
            <a:extLst>
              <a:ext uri="{FF2B5EF4-FFF2-40B4-BE49-F238E27FC236}">
                <a16:creationId xmlns:a16="http://schemas.microsoft.com/office/drawing/2014/main" id="{E53865D6-BEEA-4911-9508-DAA5D596849E}"/>
              </a:ext>
            </a:extLst>
          </p:cNvPr>
          <p:cNvSpPr txBox="1"/>
          <p:nvPr/>
        </p:nvSpPr>
        <p:spPr>
          <a:xfrm>
            <a:off x="5073187" y="914405"/>
            <a:ext cx="4308124" cy="2634054"/>
          </a:xfrm>
          <a:prstGeom prst="rect">
            <a:avLst/>
          </a:prstGeom>
        </p:spPr>
        <p:txBody>
          <a:bodyPr vert="horz" wrap="square" lIns="0" tIns="33020" rIns="0" bIns="0" rtlCol="0">
            <a:spAutoFit/>
          </a:bodyPr>
          <a:lstStyle/>
          <a:p>
            <a:r>
              <a:rPr lang="nb-NO" sz="1300">
                <a:solidFill>
                  <a:schemeClr val="tx1">
                    <a:lumMod val="75000"/>
                    <a:lumOff val="25000"/>
                  </a:schemeClr>
                </a:solidFill>
                <a:latin typeface="Arial" panose="020B0604020202020204" pitchFamily="34" charset="0"/>
                <a:cs typeface="Arial" panose="020B0604020202020204" pitchFamily="34" charset="0"/>
              </a:rPr>
              <a:t>Krigen i Ukraina er vurdert til å ikke ha betydelige kortsiktige implikasjoner på passasjerutvikling og billettinntekter, men har indirekte påvirket kostnadssiden ved en betydelig økning i energipris.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Flytogets strømkostnader ligger på et historisk høyt nivå for nok et kvartal, noe som forventes å vedvare gjennom året. Strøm knyttet til togfremføring har gått fra å utgjør 3-4 % av totalkost til om lag 10-12 %.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a:p>
            <a:endParaRPr lang="nb-NO" sz="1300">
              <a:solidFill>
                <a:schemeClr val="tx1">
                  <a:lumMod val="75000"/>
                  <a:lumOff val="25000"/>
                </a:schemeClr>
              </a:solidFill>
              <a:latin typeface="Arial" panose="020B0604020202020204" pitchFamily="34" charset="0"/>
              <a:cs typeface="Arial" panose="020B0604020202020204" pitchFamily="34" charset="0"/>
            </a:endParaRPr>
          </a:p>
          <a:p>
            <a:r>
              <a:rPr lang="nb-NO" sz="1300">
                <a:solidFill>
                  <a:schemeClr val="tx1">
                    <a:lumMod val="75000"/>
                    <a:lumOff val="25000"/>
                  </a:schemeClr>
                </a:solidFill>
                <a:latin typeface="Arial" panose="020B0604020202020204" pitchFamily="34" charset="0"/>
                <a:cs typeface="Arial" panose="020B0604020202020204" pitchFamily="34" charset="0"/>
              </a:rPr>
              <a:t> </a:t>
            </a:r>
          </a:p>
          <a:p>
            <a:endParaRPr lang="nb-NO" sz="130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22B33B1-C91B-4ADB-B2EB-F5FBED4501A7}"/>
              </a:ext>
            </a:extLst>
          </p:cNvPr>
          <p:cNvPicPr>
            <a:picLocks noChangeAspect="1"/>
          </p:cNvPicPr>
          <p:nvPr/>
        </p:nvPicPr>
        <p:blipFill>
          <a:blip r:embed="rId8"/>
          <a:stretch>
            <a:fillRect/>
          </a:stretch>
        </p:blipFill>
        <p:spPr>
          <a:xfrm>
            <a:off x="9577699" y="0"/>
            <a:ext cx="2612973" cy="6858000"/>
          </a:xfrm>
          <a:prstGeom prst="rect">
            <a:avLst/>
          </a:prstGeom>
        </p:spPr>
      </p:pic>
      <p:sp>
        <p:nvSpPr>
          <p:cNvPr id="9" name="Rektangel 8">
            <a:extLst>
              <a:ext uri="{FF2B5EF4-FFF2-40B4-BE49-F238E27FC236}">
                <a16:creationId xmlns:a16="http://schemas.microsoft.com/office/drawing/2014/main" id="{28F8B238-C321-4146-8DBB-FDCD8001AF40}"/>
              </a:ext>
            </a:extLst>
          </p:cNvPr>
          <p:cNvSpPr/>
          <p:nvPr/>
        </p:nvSpPr>
        <p:spPr>
          <a:xfrm>
            <a:off x="0" y="0"/>
            <a:ext cx="58267" cy="6858000"/>
          </a:xfrm>
          <a:prstGeom prst="rect">
            <a:avLst/>
          </a:prstGeom>
          <a:solidFill>
            <a:srgbClr val="31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11" name="Rektangel 10">
            <a:extLst>
              <a:ext uri="{FF2B5EF4-FFF2-40B4-BE49-F238E27FC236}">
                <a16:creationId xmlns:a16="http://schemas.microsoft.com/office/drawing/2014/main" id="{7D8F5767-C691-4070-B562-03856AB359A9}"/>
              </a:ext>
            </a:extLst>
          </p:cNvPr>
          <p:cNvSpPr/>
          <p:nvPr/>
        </p:nvSpPr>
        <p:spPr>
          <a:xfrm>
            <a:off x="0" y="-25612"/>
            <a:ext cx="12188609" cy="669247"/>
          </a:xfrm>
          <a:prstGeom prst="rect">
            <a:avLst/>
          </a:prstGeom>
          <a:solidFill>
            <a:srgbClr val="30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pic>
        <p:nvPicPr>
          <p:cNvPr id="12" name="Bilde 11">
            <a:extLst>
              <a:ext uri="{FF2B5EF4-FFF2-40B4-BE49-F238E27FC236}">
                <a16:creationId xmlns:a16="http://schemas.microsoft.com/office/drawing/2014/main" id="{0516CA7C-5289-4528-95BE-7555936C316A}"/>
              </a:ext>
            </a:extLst>
          </p:cNvPr>
          <p:cNvPicPr>
            <a:picLocks noChangeAspect="1"/>
          </p:cNvPicPr>
          <p:nvPr/>
        </p:nvPicPr>
        <p:blipFill>
          <a:blip r:embed="rId9"/>
          <a:stretch>
            <a:fillRect/>
          </a:stretch>
        </p:blipFill>
        <p:spPr>
          <a:xfrm>
            <a:off x="167111" y="31742"/>
            <a:ext cx="2305372" cy="571580"/>
          </a:xfrm>
          <a:prstGeom prst="rect">
            <a:avLst/>
          </a:prstGeom>
        </p:spPr>
      </p:pic>
      <p:sp>
        <p:nvSpPr>
          <p:cNvPr id="13" name="TekstSylinder 12">
            <a:extLst>
              <a:ext uri="{FF2B5EF4-FFF2-40B4-BE49-F238E27FC236}">
                <a16:creationId xmlns:a16="http://schemas.microsoft.com/office/drawing/2014/main" id="{A1B2736C-3329-4AC2-BC5B-BCB0EB1BCA83}"/>
              </a:ext>
            </a:extLst>
          </p:cNvPr>
          <p:cNvSpPr txBox="1"/>
          <p:nvPr/>
        </p:nvSpPr>
        <p:spPr>
          <a:xfrm>
            <a:off x="2800300" y="179072"/>
            <a:ext cx="3261315" cy="369332"/>
          </a:xfrm>
          <a:prstGeom prst="rect">
            <a:avLst/>
          </a:prstGeom>
          <a:noFill/>
        </p:spPr>
        <p:txBody>
          <a:bodyPr wrap="square" rtlCol="0">
            <a:spAutoFit/>
          </a:bodyPr>
          <a:lstStyle/>
          <a:p>
            <a:r>
              <a:rPr lang="nb-NO">
                <a:solidFill>
                  <a:schemeClr val="bg1"/>
                </a:solidFill>
              </a:rPr>
              <a:t>Kvartalet kort oppsummert</a:t>
            </a:r>
          </a:p>
        </p:txBody>
      </p:sp>
    </p:spTree>
    <p:extLst>
      <p:ext uri="{BB962C8B-B14F-4D97-AF65-F5344CB8AC3E}">
        <p14:creationId xmlns:p14="http://schemas.microsoft.com/office/powerpoint/2010/main" val="12689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C5AAB0C5-4C05-4074-9513-6180D87334D5}"/>
              </a:ext>
            </a:extLst>
          </p:cNvPr>
          <p:cNvGraphicFramePr>
            <a:graphicFrameLocks noChangeAspect="1"/>
          </p:cNvGraphicFramePr>
          <p:nvPr>
            <p:custDataLst>
              <p:tags r:id="rId2"/>
            </p:custDataLst>
            <p:extLst>
              <p:ext uri="{D42A27DB-BD31-4B8C-83A1-F6EECF244321}">
                <p14:modId xmlns:p14="http://schemas.microsoft.com/office/powerpoint/2010/main" val="1476243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think-cell Slide" r:id="rId5" imgW="592" imgH="591" progId="TCLayout.ActiveDocument.1">
                  <p:embed/>
                </p:oleObj>
              </mc:Choice>
              <mc:Fallback>
                <p:oleObj name="think-cell Slide" r:id="rId5" imgW="592" imgH="591" progId="TCLayout.ActiveDocument.1">
                  <p:embed/>
                  <p:pic>
                    <p:nvPicPr>
                      <p:cNvPr id="34" name="Object 33" hidden="1">
                        <a:extLst>
                          <a:ext uri="{FF2B5EF4-FFF2-40B4-BE49-F238E27FC236}">
                            <a16:creationId xmlns:a16="http://schemas.microsoft.com/office/drawing/2014/main" id="{C5AAB0C5-4C05-4074-9513-6180D87334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1EEEC42C-C498-4118-91E0-4E33E47A0ED6}"/>
              </a:ext>
            </a:extLst>
          </p:cNvPr>
          <p:cNvSpPr txBox="1"/>
          <p:nvPr/>
        </p:nvSpPr>
        <p:spPr>
          <a:xfrm>
            <a:off x="1169963" y="2896358"/>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Drift</a:t>
            </a:r>
          </a:p>
        </p:txBody>
      </p:sp>
      <p:sp>
        <p:nvSpPr>
          <p:cNvPr id="12" name="TextBox 11">
            <a:extLst>
              <a:ext uri="{FF2B5EF4-FFF2-40B4-BE49-F238E27FC236}">
                <a16:creationId xmlns:a16="http://schemas.microsoft.com/office/drawing/2014/main" id="{9CBDB509-CABD-474E-81E6-8D5DDF182142}"/>
              </a:ext>
            </a:extLst>
          </p:cNvPr>
          <p:cNvSpPr txBox="1"/>
          <p:nvPr/>
        </p:nvSpPr>
        <p:spPr>
          <a:xfrm>
            <a:off x="1100358" y="1513633"/>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Marked</a:t>
            </a:r>
          </a:p>
        </p:txBody>
      </p:sp>
      <p:sp>
        <p:nvSpPr>
          <p:cNvPr id="13" name="TextBox 12">
            <a:extLst>
              <a:ext uri="{FF2B5EF4-FFF2-40B4-BE49-F238E27FC236}">
                <a16:creationId xmlns:a16="http://schemas.microsoft.com/office/drawing/2014/main" id="{B2877D0D-8C9E-4769-8351-AA5DEB37DE20}"/>
              </a:ext>
            </a:extLst>
          </p:cNvPr>
          <p:cNvSpPr txBox="1"/>
          <p:nvPr/>
        </p:nvSpPr>
        <p:spPr>
          <a:xfrm>
            <a:off x="1169963" y="4276320"/>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Økonomi</a:t>
            </a:r>
          </a:p>
        </p:txBody>
      </p:sp>
      <p:sp>
        <p:nvSpPr>
          <p:cNvPr id="15" name="TextBox 14">
            <a:extLst>
              <a:ext uri="{FF2B5EF4-FFF2-40B4-BE49-F238E27FC236}">
                <a16:creationId xmlns:a16="http://schemas.microsoft.com/office/drawing/2014/main" id="{6E4AF814-FC8D-43FB-9EC5-47280F23ADAA}"/>
              </a:ext>
            </a:extLst>
          </p:cNvPr>
          <p:cNvSpPr txBox="1"/>
          <p:nvPr/>
        </p:nvSpPr>
        <p:spPr>
          <a:xfrm>
            <a:off x="1100358" y="5662082"/>
            <a:ext cx="1588576"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Bærekraft</a:t>
            </a:r>
          </a:p>
        </p:txBody>
      </p:sp>
      <p:pic>
        <p:nvPicPr>
          <p:cNvPr id="16" name="Graphic 15" descr="Train with solid fill">
            <a:extLst>
              <a:ext uri="{FF2B5EF4-FFF2-40B4-BE49-F238E27FC236}">
                <a16:creationId xmlns:a16="http://schemas.microsoft.com/office/drawing/2014/main" id="{14C9F827-4616-44A1-9A8C-51FC175919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9404" y="2737144"/>
            <a:ext cx="799698" cy="799698"/>
          </a:xfrm>
          <a:prstGeom prst="rect">
            <a:avLst/>
          </a:prstGeom>
        </p:spPr>
      </p:pic>
      <p:pic>
        <p:nvPicPr>
          <p:cNvPr id="20" name="Graphic 19" descr="Group of people with solid fill">
            <a:extLst>
              <a:ext uri="{FF2B5EF4-FFF2-40B4-BE49-F238E27FC236}">
                <a16:creationId xmlns:a16="http://schemas.microsoft.com/office/drawing/2014/main" id="{EBFF6663-486A-48BC-80C1-810F8BDAB8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9404" y="1298450"/>
            <a:ext cx="799698" cy="799698"/>
          </a:xfrm>
          <a:prstGeom prst="rect">
            <a:avLst/>
          </a:prstGeom>
        </p:spPr>
      </p:pic>
      <p:pic>
        <p:nvPicPr>
          <p:cNvPr id="22" name="Graphic 21" descr="Dollar with solid fill">
            <a:extLst>
              <a:ext uri="{FF2B5EF4-FFF2-40B4-BE49-F238E27FC236}">
                <a16:creationId xmlns:a16="http://schemas.microsoft.com/office/drawing/2014/main" id="{1103BB48-4061-4A36-8C55-85D09D1EA4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9401" y="4095338"/>
            <a:ext cx="799699" cy="799699"/>
          </a:xfrm>
          <a:prstGeom prst="rect">
            <a:avLst/>
          </a:prstGeom>
        </p:spPr>
      </p:pic>
      <p:pic>
        <p:nvPicPr>
          <p:cNvPr id="24" name="Graphic 23" descr="Flower with solid fill">
            <a:extLst>
              <a:ext uri="{FF2B5EF4-FFF2-40B4-BE49-F238E27FC236}">
                <a16:creationId xmlns:a16="http://schemas.microsoft.com/office/drawing/2014/main" id="{54005D33-9A3E-4F99-9622-5F74DC73827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9400" y="5499826"/>
            <a:ext cx="799701" cy="799701"/>
          </a:xfrm>
          <a:prstGeom prst="rect">
            <a:avLst/>
          </a:prstGeom>
        </p:spPr>
      </p:pic>
      <p:sp>
        <p:nvSpPr>
          <p:cNvPr id="3" name="Rektangel: avrundede hjørner 2">
            <a:extLst>
              <a:ext uri="{FF2B5EF4-FFF2-40B4-BE49-F238E27FC236}">
                <a16:creationId xmlns:a16="http://schemas.microsoft.com/office/drawing/2014/main" id="{51EB7CB4-DB5F-4AC9-9008-9092152705FC}"/>
              </a:ext>
            </a:extLst>
          </p:cNvPr>
          <p:cNvSpPr/>
          <p:nvPr/>
        </p:nvSpPr>
        <p:spPr>
          <a:xfrm>
            <a:off x="3313489" y="1231378"/>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6" name="TekstSylinder 5">
            <a:extLst>
              <a:ext uri="{FF2B5EF4-FFF2-40B4-BE49-F238E27FC236}">
                <a16:creationId xmlns:a16="http://schemas.microsoft.com/office/drawing/2014/main" id="{8471FF00-9D75-48EB-A187-CA227E93B6F0}"/>
              </a:ext>
            </a:extLst>
          </p:cNvPr>
          <p:cNvSpPr txBox="1"/>
          <p:nvPr/>
        </p:nvSpPr>
        <p:spPr>
          <a:xfrm>
            <a:off x="3717367" y="1326934"/>
            <a:ext cx="1588576" cy="276999"/>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Antall passasjerer</a:t>
            </a:r>
          </a:p>
        </p:txBody>
      </p:sp>
      <p:sp>
        <p:nvSpPr>
          <p:cNvPr id="8" name="TekstSylinder 7">
            <a:extLst>
              <a:ext uri="{FF2B5EF4-FFF2-40B4-BE49-F238E27FC236}">
                <a16:creationId xmlns:a16="http://schemas.microsoft.com/office/drawing/2014/main" id="{76AE100F-08AC-4C47-BC49-0F209ADC6134}"/>
              </a:ext>
            </a:extLst>
          </p:cNvPr>
          <p:cNvSpPr txBox="1"/>
          <p:nvPr/>
        </p:nvSpPr>
        <p:spPr>
          <a:xfrm>
            <a:off x="3778110" y="1628819"/>
            <a:ext cx="161186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1504 tusen</a:t>
            </a:r>
            <a:r>
              <a:rPr lang="nb-NO" sz="2000">
                <a:latin typeface="Arial" panose="020B0604020202020204" pitchFamily="34" charset="0"/>
                <a:cs typeface="Arial" panose="020B0604020202020204" pitchFamily="34" charset="0"/>
              </a:rPr>
              <a:t> </a:t>
            </a:r>
          </a:p>
        </p:txBody>
      </p:sp>
      <p:sp>
        <p:nvSpPr>
          <p:cNvPr id="18" name="TekstSylinder 17">
            <a:extLst>
              <a:ext uri="{FF2B5EF4-FFF2-40B4-BE49-F238E27FC236}">
                <a16:creationId xmlns:a16="http://schemas.microsoft.com/office/drawing/2014/main" id="{EE65B49C-2D07-49C6-8AB8-618BFFBE18D4}"/>
              </a:ext>
            </a:extLst>
          </p:cNvPr>
          <p:cNvSpPr txBox="1"/>
          <p:nvPr/>
        </p:nvSpPr>
        <p:spPr>
          <a:xfrm>
            <a:off x="3949243" y="2013510"/>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(786 tusen)</a:t>
            </a:r>
          </a:p>
        </p:txBody>
      </p:sp>
      <p:sp>
        <p:nvSpPr>
          <p:cNvPr id="23" name="Rektangel: avrundede hjørner 22">
            <a:extLst>
              <a:ext uri="{FF2B5EF4-FFF2-40B4-BE49-F238E27FC236}">
                <a16:creationId xmlns:a16="http://schemas.microsoft.com/office/drawing/2014/main" id="{635B1B77-23E0-44D7-96C6-4046EC854575}"/>
              </a:ext>
            </a:extLst>
          </p:cNvPr>
          <p:cNvSpPr/>
          <p:nvPr/>
        </p:nvSpPr>
        <p:spPr>
          <a:xfrm>
            <a:off x="6128139" y="1236957"/>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5" name="TekstSylinder 24">
            <a:extLst>
              <a:ext uri="{FF2B5EF4-FFF2-40B4-BE49-F238E27FC236}">
                <a16:creationId xmlns:a16="http://schemas.microsoft.com/office/drawing/2014/main" id="{E111E7FE-D8E4-439A-9944-F611843352DF}"/>
              </a:ext>
            </a:extLst>
          </p:cNvPr>
          <p:cNvSpPr txBox="1"/>
          <p:nvPr/>
        </p:nvSpPr>
        <p:spPr>
          <a:xfrm>
            <a:off x="6738811" y="1347693"/>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Markedsandel</a:t>
            </a:r>
          </a:p>
        </p:txBody>
      </p:sp>
      <p:sp>
        <p:nvSpPr>
          <p:cNvPr id="26" name="TekstSylinder 25">
            <a:extLst>
              <a:ext uri="{FF2B5EF4-FFF2-40B4-BE49-F238E27FC236}">
                <a16:creationId xmlns:a16="http://schemas.microsoft.com/office/drawing/2014/main" id="{2664DF76-A81C-4C6B-A382-1C9C5CF47586}"/>
              </a:ext>
            </a:extLst>
          </p:cNvPr>
          <p:cNvSpPr txBox="1"/>
          <p:nvPr/>
        </p:nvSpPr>
        <p:spPr>
          <a:xfrm>
            <a:off x="6682994" y="1603933"/>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24,9 %</a:t>
            </a:r>
            <a:endParaRPr lang="nb-NO" sz="2000">
              <a:latin typeface="Arial" panose="020B0604020202020204" pitchFamily="34" charset="0"/>
              <a:cs typeface="Arial" panose="020B0604020202020204" pitchFamily="34" charset="0"/>
            </a:endParaRPr>
          </a:p>
        </p:txBody>
      </p:sp>
      <p:sp>
        <p:nvSpPr>
          <p:cNvPr id="27" name="TekstSylinder 26">
            <a:extLst>
              <a:ext uri="{FF2B5EF4-FFF2-40B4-BE49-F238E27FC236}">
                <a16:creationId xmlns:a16="http://schemas.microsoft.com/office/drawing/2014/main" id="{1C1E8C2F-2349-45E9-8BC2-8562D9B73C63}"/>
              </a:ext>
            </a:extLst>
          </p:cNvPr>
          <p:cNvSpPr txBox="1"/>
          <p:nvPr/>
        </p:nvSpPr>
        <p:spPr>
          <a:xfrm>
            <a:off x="6840641" y="2015694"/>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(26,9 %)</a:t>
            </a:r>
          </a:p>
        </p:txBody>
      </p:sp>
      <p:sp>
        <p:nvSpPr>
          <p:cNvPr id="28" name="Rektangel: avrundede hjørner 27">
            <a:extLst>
              <a:ext uri="{FF2B5EF4-FFF2-40B4-BE49-F238E27FC236}">
                <a16:creationId xmlns:a16="http://schemas.microsoft.com/office/drawing/2014/main" id="{7B656B47-BB23-4F6C-A43A-F97BEB1D68E5}"/>
              </a:ext>
            </a:extLst>
          </p:cNvPr>
          <p:cNvSpPr/>
          <p:nvPr/>
        </p:nvSpPr>
        <p:spPr>
          <a:xfrm>
            <a:off x="8926512" y="1231378"/>
            <a:ext cx="2538899"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29" name="TekstSylinder 28">
            <a:extLst>
              <a:ext uri="{FF2B5EF4-FFF2-40B4-BE49-F238E27FC236}">
                <a16:creationId xmlns:a16="http://schemas.microsoft.com/office/drawing/2014/main" id="{59F5AB5F-343A-48A6-ACC7-2E2B0C431166}"/>
              </a:ext>
            </a:extLst>
          </p:cNvPr>
          <p:cNvSpPr txBox="1"/>
          <p:nvPr/>
        </p:nvSpPr>
        <p:spPr>
          <a:xfrm>
            <a:off x="9501289" y="1336755"/>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Billettinntekter</a:t>
            </a:r>
          </a:p>
        </p:txBody>
      </p:sp>
      <p:sp>
        <p:nvSpPr>
          <p:cNvPr id="30" name="TekstSylinder 29">
            <a:extLst>
              <a:ext uri="{FF2B5EF4-FFF2-40B4-BE49-F238E27FC236}">
                <a16:creationId xmlns:a16="http://schemas.microsoft.com/office/drawing/2014/main" id="{4AB2A112-F879-4752-8E0A-DD3122CABFA7}"/>
              </a:ext>
            </a:extLst>
          </p:cNvPr>
          <p:cNvSpPr txBox="1"/>
          <p:nvPr/>
        </p:nvSpPr>
        <p:spPr>
          <a:xfrm>
            <a:off x="9343772" y="1619355"/>
            <a:ext cx="1699082"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239,6 MNOK</a:t>
            </a:r>
            <a:endParaRPr lang="nb-NO" sz="2000">
              <a:latin typeface="Arial" panose="020B0604020202020204" pitchFamily="34" charset="0"/>
              <a:cs typeface="Arial" panose="020B0604020202020204" pitchFamily="34" charset="0"/>
            </a:endParaRPr>
          </a:p>
        </p:txBody>
      </p:sp>
      <p:sp>
        <p:nvSpPr>
          <p:cNvPr id="31" name="TekstSylinder 30">
            <a:extLst>
              <a:ext uri="{FF2B5EF4-FFF2-40B4-BE49-F238E27FC236}">
                <a16:creationId xmlns:a16="http://schemas.microsoft.com/office/drawing/2014/main" id="{DF1152D7-0D4B-431A-BEA0-DB0888AAEB86}"/>
              </a:ext>
            </a:extLst>
          </p:cNvPr>
          <p:cNvSpPr txBox="1"/>
          <p:nvPr/>
        </p:nvSpPr>
        <p:spPr>
          <a:xfrm>
            <a:off x="9603119" y="2016241"/>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(120,3 MNOK)</a:t>
            </a:r>
          </a:p>
        </p:txBody>
      </p:sp>
      <p:sp>
        <p:nvSpPr>
          <p:cNvPr id="32" name="Rektangel: avrundede hjørner 31">
            <a:extLst>
              <a:ext uri="{FF2B5EF4-FFF2-40B4-BE49-F238E27FC236}">
                <a16:creationId xmlns:a16="http://schemas.microsoft.com/office/drawing/2014/main" id="{C92219BC-7AB0-4F4B-8F27-B2DD03AB5B2C}"/>
              </a:ext>
            </a:extLst>
          </p:cNvPr>
          <p:cNvSpPr/>
          <p:nvPr/>
        </p:nvSpPr>
        <p:spPr>
          <a:xfrm>
            <a:off x="3297213" y="2582254"/>
            <a:ext cx="2555173"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33" name="TekstSylinder 32">
            <a:extLst>
              <a:ext uri="{FF2B5EF4-FFF2-40B4-BE49-F238E27FC236}">
                <a16:creationId xmlns:a16="http://schemas.microsoft.com/office/drawing/2014/main" id="{2E2235A8-5249-4135-94ED-F303B8DF7F47}"/>
              </a:ext>
            </a:extLst>
          </p:cNvPr>
          <p:cNvSpPr txBox="1"/>
          <p:nvPr/>
        </p:nvSpPr>
        <p:spPr>
          <a:xfrm>
            <a:off x="3701091" y="2677810"/>
            <a:ext cx="1588576" cy="276999"/>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Sykefravær</a:t>
            </a:r>
          </a:p>
        </p:txBody>
      </p:sp>
      <p:sp>
        <p:nvSpPr>
          <p:cNvPr id="35" name="TekstSylinder 34">
            <a:extLst>
              <a:ext uri="{FF2B5EF4-FFF2-40B4-BE49-F238E27FC236}">
                <a16:creationId xmlns:a16="http://schemas.microsoft.com/office/drawing/2014/main" id="{DF5A52D8-FBDF-42A1-82BB-88BBEAFAEDF1}"/>
              </a:ext>
            </a:extLst>
          </p:cNvPr>
          <p:cNvSpPr txBox="1"/>
          <p:nvPr/>
        </p:nvSpPr>
        <p:spPr>
          <a:xfrm>
            <a:off x="3761834" y="2979695"/>
            <a:ext cx="1384916" cy="400110"/>
          </a:xfrm>
          <a:prstGeom prst="rect">
            <a:avLst/>
          </a:prstGeom>
          <a:noFill/>
        </p:spPr>
        <p:txBody>
          <a:bodyPr wrap="square" lIns="91440" tIns="45720" rIns="91440" bIns="45720" rtlCol="0" anchor="t">
            <a:spAutoFit/>
          </a:bodyPr>
          <a:lstStyle/>
          <a:p>
            <a:r>
              <a:rPr lang="nb-NO" sz="2000">
                <a:solidFill>
                  <a:srgbClr val="FD4F00"/>
                </a:solidFill>
                <a:latin typeface="Arial"/>
                <a:cs typeface="Arial"/>
              </a:rPr>
              <a:t>     6,2 %</a:t>
            </a:r>
            <a:endParaRPr lang="nb-NO" sz="2000">
              <a:latin typeface="Arial"/>
              <a:cs typeface="Arial"/>
            </a:endParaRPr>
          </a:p>
        </p:txBody>
      </p:sp>
      <p:sp>
        <p:nvSpPr>
          <p:cNvPr id="36" name="TekstSylinder 35">
            <a:extLst>
              <a:ext uri="{FF2B5EF4-FFF2-40B4-BE49-F238E27FC236}">
                <a16:creationId xmlns:a16="http://schemas.microsoft.com/office/drawing/2014/main" id="{F0168CB7-F28F-47A3-A992-48C0DA0AB74C}"/>
              </a:ext>
            </a:extLst>
          </p:cNvPr>
          <p:cNvSpPr txBox="1"/>
          <p:nvPr/>
        </p:nvSpPr>
        <p:spPr>
          <a:xfrm>
            <a:off x="3932967" y="3364386"/>
            <a:ext cx="1384916" cy="307777"/>
          </a:xfrm>
          <a:prstGeom prst="rect">
            <a:avLst/>
          </a:prstGeom>
          <a:noFill/>
        </p:spPr>
        <p:txBody>
          <a:bodyPr wrap="square" lIns="91440" tIns="45720" rIns="91440" bIns="45720" rtlCol="0" anchor="t">
            <a:spAutoFit/>
          </a:bodyPr>
          <a:lstStyle/>
          <a:p>
            <a:r>
              <a:rPr lang="nb-NO" sz="1400">
                <a:solidFill>
                  <a:schemeClr val="bg1">
                    <a:lumMod val="50000"/>
                  </a:schemeClr>
                </a:solidFill>
                <a:latin typeface="Arial"/>
                <a:cs typeface="Arial"/>
              </a:rPr>
              <a:t>    (6,9 %)</a:t>
            </a:r>
          </a:p>
        </p:txBody>
      </p:sp>
      <p:sp>
        <p:nvSpPr>
          <p:cNvPr id="37" name="Rektangel: avrundede hjørner 36">
            <a:extLst>
              <a:ext uri="{FF2B5EF4-FFF2-40B4-BE49-F238E27FC236}">
                <a16:creationId xmlns:a16="http://schemas.microsoft.com/office/drawing/2014/main" id="{75063C7B-F048-4110-972C-BF7503FD7941}"/>
              </a:ext>
            </a:extLst>
          </p:cNvPr>
          <p:cNvSpPr/>
          <p:nvPr/>
        </p:nvSpPr>
        <p:spPr>
          <a:xfrm>
            <a:off x="6111863" y="2587833"/>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38" name="TekstSylinder 37">
            <a:extLst>
              <a:ext uri="{FF2B5EF4-FFF2-40B4-BE49-F238E27FC236}">
                <a16:creationId xmlns:a16="http://schemas.microsoft.com/office/drawing/2014/main" id="{67D222A9-B055-4CB2-BA5C-0F931B55ED4C}"/>
              </a:ext>
            </a:extLst>
          </p:cNvPr>
          <p:cNvSpPr txBox="1"/>
          <p:nvPr/>
        </p:nvSpPr>
        <p:spPr>
          <a:xfrm>
            <a:off x="6531921" y="2674404"/>
            <a:ext cx="1588576" cy="276999"/>
          </a:xfrm>
          <a:prstGeom prst="rect">
            <a:avLst/>
          </a:prstGeom>
          <a:noFill/>
        </p:spPr>
        <p:txBody>
          <a:bodyPr wrap="square" rtlCol="0">
            <a:spAutoFit/>
          </a:bodyPr>
          <a:lstStyle/>
          <a:p>
            <a:pPr algn="ctr"/>
            <a:r>
              <a:rPr lang="nb-NO" sz="1200" b="1">
                <a:latin typeface="Arial" panose="020B0604020202020204" pitchFamily="34" charset="0"/>
                <a:cs typeface="Arial" panose="020B0604020202020204" pitchFamily="34" charset="0"/>
              </a:rPr>
              <a:t>Togsettkilometer</a:t>
            </a:r>
          </a:p>
        </p:txBody>
      </p:sp>
      <p:sp>
        <p:nvSpPr>
          <p:cNvPr id="39" name="TekstSylinder 38">
            <a:extLst>
              <a:ext uri="{FF2B5EF4-FFF2-40B4-BE49-F238E27FC236}">
                <a16:creationId xmlns:a16="http://schemas.microsoft.com/office/drawing/2014/main" id="{C17A0851-AA7A-48AB-91B7-9A12DBF01DF5}"/>
              </a:ext>
            </a:extLst>
          </p:cNvPr>
          <p:cNvSpPr txBox="1"/>
          <p:nvPr/>
        </p:nvSpPr>
        <p:spPr>
          <a:xfrm>
            <a:off x="6666718" y="2954809"/>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1 207202</a:t>
            </a:r>
            <a:endParaRPr lang="nb-NO" sz="2000">
              <a:latin typeface="Arial" panose="020B0604020202020204" pitchFamily="34" charset="0"/>
              <a:cs typeface="Arial" panose="020B0604020202020204" pitchFamily="34" charset="0"/>
            </a:endParaRPr>
          </a:p>
        </p:txBody>
      </p:sp>
      <p:sp>
        <p:nvSpPr>
          <p:cNvPr id="40" name="TekstSylinder 39">
            <a:extLst>
              <a:ext uri="{FF2B5EF4-FFF2-40B4-BE49-F238E27FC236}">
                <a16:creationId xmlns:a16="http://schemas.microsoft.com/office/drawing/2014/main" id="{A2433AC1-0285-4AD5-91D6-D3044E71F862}"/>
              </a:ext>
            </a:extLst>
          </p:cNvPr>
          <p:cNvSpPr txBox="1"/>
          <p:nvPr/>
        </p:nvSpPr>
        <p:spPr>
          <a:xfrm>
            <a:off x="6824365" y="3366570"/>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(1 027 896)</a:t>
            </a:r>
          </a:p>
        </p:txBody>
      </p:sp>
      <p:sp>
        <p:nvSpPr>
          <p:cNvPr id="41" name="Rektangel: avrundede hjørner 40">
            <a:extLst>
              <a:ext uri="{FF2B5EF4-FFF2-40B4-BE49-F238E27FC236}">
                <a16:creationId xmlns:a16="http://schemas.microsoft.com/office/drawing/2014/main" id="{0DB95B68-C0DB-4796-AEB0-BAA7FD033223}"/>
              </a:ext>
            </a:extLst>
          </p:cNvPr>
          <p:cNvSpPr/>
          <p:nvPr/>
        </p:nvSpPr>
        <p:spPr>
          <a:xfrm>
            <a:off x="8926513" y="2587833"/>
            <a:ext cx="2538898"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42" name="TekstSylinder 41">
            <a:extLst>
              <a:ext uri="{FF2B5EF4-FFF2-40B4-BE49-F238E27FC236}">
                <a16:creationId xmlns:a16="http://schemas.microsoft.com/office/drawing/2014/main" id="{3BD4BF2F-246D-44D8-8909-14572199DD2E}"/>
              </a:ext>
            </a:extLst>
          </p:cNvPr>
          <p:cNvSpPr txBox="1"/>
          <p:nvPr/>
        </p:nvSpPr>
        <p:spPr>
          <a:xfrm>
            <a:off x="9644322" y="2674404"/>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Punktlighet</a:t>
            </a:r>
          </a:p>
        </p:txBody>
      </p:sp>
      <p:sp>
        <p:nvSpPr>
          <p:cNvPr id="43" name="TekstSylinder 42">
            <a:extLst>
              <a:ext uri="{FF2B5EF4-FFF2-40B4-BE49-F238E27FC236}">
                <a16:creationId xmlns:a16="http://schemas.microsoft.com/office/drawing/2014/main" id="{EE330AD9-2F9A-42F3-A284-3FDE8A4881C3}"/>
              </a:ext>
            </a:extLst>
          </p:cNvPr>
          <p:cNvSpPr txBox="1"/>
          <p:nvPr/>
        </p:nvSpPr>
        <p:spPr>
          <a:xfrm>
            <a:off x="9517540" y="2982656"/>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92,0 %</a:t>
            </a:r>
            <a:endParaRPr lang="nb-NO" sz="2000">
              <a:latin typeface="Arial" panose="020B0604020202020204" pitchFamily="34" charset="0"/>
              <a:cs typeface="Arial" panose="020B0604020202020204" pitchFamily="34" charset="0"/>
            </a:endParaRPr>
          </a:p>
        </p:txBody>
      </p:sp>
      <p:sp>
        <p:nvSpPr>
          <p:cNvPr id="44" name="TekstSylinder 43">
            <a:extLst>
              <a:ext uri="{FF2B5EF4-FFF2-40B4-BE49-F238E27FC236}">
                <a16:creationId xmlns:a16="http://schemas.microsoft.com/office/drawing/2014/main" id="{71C11019-0FB7-451D-B4E2-F6F0B191B63A}"/>
              </a:ext>
            </a:extLst>
          </p:cNvPr>
          <p:cNvSpPr txBox="1"/>
          <p:nvPr/>
        </p:nvSpPr>
        <p:spPr>
          <a:xfrm>
            <a:off x="9688673" y="3367347"/>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(93,4 %)</a:t>
            </a:r>
          </a:p>
        </p:txBody>
      </p:sp>
      <p:sp>
        <p:nvSpPr>
          <p:cNvPr id="45" name="Rektangel: avrundede hjørner 44">
            <a:extLst>
              <a:ext uri="{FF2B5EF4-FFF2-40B4-BE49-F238E27FC236}">
                <a16:creationId xmlns:a16="http://schemas.microsoft.com/office/drawing/2014/main" id="{9054337A-5359-4C9D-A963-9F163C25C9F8}"/>
              </a:ext>
            </a:extLst>
          </p:cNvPr>
          <p:cNvSpPr/>
          <p:nvPr/>
        </p:nvSpPr>
        <p:spPr>
          <a:xfrm>
            <a:off x="3314971" y="3967177"/>
            <a:ext cx="2555173"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46" name="TekstSylinder 45">
            <a:extLst>
              <a:ext uri="{FF2B5EF4-FFF2-40B4-BE49-F238E27FC236}">
                <a16:creationId xmlns:a16="http://schemas.microsoft.com/office/drawing/2014/main" id="{2C1699BF-E2BE-4BF1-9DC7-E43430EAD668}"/>
              </a:ext>
            </a:extLst>
          </p:cNvPr>
          <p:cNvSpPr txBox="1"/>
          <p:nvPr/>
        </p:nvSpPr>
        <p:spPr>
          <a:xfrm>
            <a:off x="3718850" y="4062733"/>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  Resultat før skatt</a:t>
            </a:r>
          </a:p>
        </p:txBody>
      </p:sp>
      <p:sp>
        <p:nvSpPr>
          <p:cNvPr id="47" name="TekstSylinder 46">
            <a:extLst>
              <a:ext uri="{FF2B5EF4-FFF2-40B4-BE49-F238E27FC236}">
                <a16:creationId xmlns:a16="http://schemas.microsoft.com/office/drawing/2014/main" id="{D51F14B8-0BF2-4D00-AF3C-462A0F5D20D3}"/>
              </a:ext>
            </a:extLst>
          </p:cNvPr>
          <p:cNvSpPr txBox="1"/>
          <p:nvPr/>
        </p:nvSpPr>
        <p:spPr>
          <a:xfrm>
            <a:off x="3779593" y="4364618"/>
            <a:ext cx="1821108"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-136,6 MNOK</a:t>
            </a:r>
            <a:endParaRPr lang="nb-NO" sz="2000">
              <a:latin typeface="Arial" panose="020B0604020202020204" pitchFamily="34" charset="0"/>
              <a:cs typeface="Arial" panose="020B0604020202020204" pitchFamily="34" charset="0"/>
            </a:endParaRPr>
          </a:p>
        </p:txBody>
      </p:sp>
      <p:sp>
        <p:nvSpPr>
          <p:cNvPr id="48" name="TekstSylinder 47">
            <a:extLst>
              <a:ext uri="{FF2B5EF4-FFF2-40B4-BE49-F238E27FC236}">
                <a16:creationId xmlns:a16="http://schemas.microsoft.com/office/drawing/2014/main" id="{F0608A97-4792-412F-9BF1-E01B980D190C}"/>
              </a:ext>
            </a:extLst>
          </p:cNvPr>
          <p:cNvSpPr txBox="1"/>
          <p:nvPr/>
        </p:nvSpPr>
        <p:spPr>
          <a:xfrm>
            <a:off x="3950726" y="4749309"/>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(- 9,2 MNOK)</a:t>
            </a:r>
          </a:p>
        </p:txBody>
      </p:sp>
      <p:sp>
        <p:nvSpPr>
          <p:cNvPr id="49" name="Rektangel: avrundede hjørner 48">
            <a:extLst>
              <a:ext uri="{FF2B5EF4-FFF2-40B4-BE49-F238E27FC236}">
                <a16:creationId xmlns:a16="http://schemas.microsoft.com/office/drawing/2014/main" id="{10529576-CA13-48AA-A671-AE11C7B9F203}"/>
              </a:ext>
            </a:extLst>
          </p:cNvPr>
          <p:cNvSpPr/>
          <p:nvPr/>
        </p:nvSpPr>
        <p:spPr>
          <a:xfrm>
            <a:off x="6129622" y="3972756"/>
            <a:ext cx="2521139"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50" name="TekstSylinder 49">
            <a:extLst>
              <a:ext uri="{FF2B5EF4-FFF2-40B4-BE49-F238E27FC236}">
                <a16:creationId xmlns:a16="http://schemas.microsoft.com/office/drawing/2014/main" id="{955276D2-EB3B-44B5-93A4-5CE6EF940B9A}"/>
              </a:ext>
            </a:extLst>
          </p:cNvPr>
          <p:cNvSpPr txBox="1"/>
          <p:nvPr/>
        </p:nvSpPr>
        <p:spPr>
          <a:xfrm>
            <a:off x="6740294" y="4083492"/>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Resultatmargin</a:t>
            </a:r>
          </a:p>
        </p:txBody>
      </p:sp>
      <p:sp>
        <p:nvSpPr>
          <p:cNvPr id="51" name="TekstSylinder 50">
            <a:extLst>
              <a:ext uri="{FF2B5EF4-FFF2-40B4-BE49-F238E27FC236}">
                <a16:creationId xmlns:a16="http://schemas.microsoft.com/office/drawing/2014/main" id="{4437BF10-0C24-4962-ACD1-49E5C239E905}"/>
              </a:ext>
            </a:extLst>
          </p:cNvPr>
          <p:cNvSpPr txBox="1"/>
          <p:nvPr/>
        </p:nvSpPr>
        <p:spPr>
          <a:xfrm>
            <a:off x="6684477" y="4339732"/>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-43,5 %</a:t>
            </a:r>
            <a:endParaRPr lang="nb-NO" sz="2000">
              <a:latin typeface="Arial" panose="020B0604020202020204" pitchFamily="34" charset="0"/>
              <a:cs typeface="Arial" panose="020B0604020202020204" pitchFamily="34" charset="0"/>
            </a:endParaRPr>
          </a:p>
        </p:txBody>
      </p:sp>
      <p:sp>
        <p:nvSpPr>
          <p:cNvPr id="52" name="TekstSylinder 51">
            <a:extLst>
              <a:ext uri="{FF2B5EF4-FFF2-40B4-BE49-F238E27FC236}">
                <a16:creationId xmlns:a16="http://schemas.microsoft.com/office/drawing/2014/main" id="{0D1E9BBB-E42A-4EE0-A190-ED4F6F02FA1C}"/>
              </a:ext>
            </a:extLst>
          </p:cNvPr>
          <p:cNvSpPr txBox="1"/>
          <p:nvPr/>
        </p:nvSpPr>
        <p:spPr>
          <a:xfrm>
            <a:off x="6842124" y="4751493"/>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(-4,1 %)</a:t>
            </a:r>
          </a:p>
        </p:txBody>
      </p:sp>
      <p:sp>
        <p:nvSpPr>
          <p:cNvPr id="53" name="Rektangel: avrundede hjørner 52">
            <a:extLst>
              <a:ext uri="{FF2B5EF4-FFF2-40B4-BE49-F238E27FC236}">
                <a16:creationId xmlns:a16="http://schemas.microsoft.com/office/drawing/2014/main" id="{7DF44441-FEA2-490D-8931-5AD971D514E8}"/>
              </a:ext>
            </a:extLst>
          </p:cNvPr>
          <p:cNvSpPr/>
          <p:nvPr/>
        </p:nvSpPr>
        <p:spPr>
          <a:xfrm>
            <a:off x="8927996" y="3967177"/>
            <a:ext cx="252114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54" name="TekstSylinder 53">
            <a:extLst>
              <a:ext uri="{FF2B5EF4-FFF2-40B4-BE49-F238E27FC236}">
                <a16:creationId xmlns:a16="http://schemas.microsoft.com/office/drawing/2014/main" id="{48999111-EEF1-49EB-BB64-4097DFF4B1C5}"/>
              </a:ext>
            </a:extLst>
          </p:cNvPr>
          <p:cNvSpPr txBox="1"/>
          <p:nvPr/>
        </p:nvSpPr>
        <p:spPr>
          <a:xfrm>
            <a:off x="9502772" y="4072554"/>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Egenkapitalandel</a:t>
            </a:r>
          </a:p>
        </p:txBody>
      </p:sp>
      <p:sp>
        <p:nvSpPr>
          <p:cNvPr id="55" name="TekstSylinder 54">
            <a:extLst>
              <a:ext uri="{FF2B5EF4-FFF2-40B4-BE49-F238E27FC236}">
                <a16:creationId xmlns:a16="http://schemas.microsoft.com/office/drawing/2014/main" id="{27334D4F-29FE-408B-B4DA-D43F7D3FDD92}"/>
              </a:ext>
            </a:extLst>
          </p:cNvPr>
          <p:cNvSpPr txBox="1"/>
          <p:nvPr/>
        </p:nvSpPr>
        <p:spPr>
          <a:xfrm>
            <a:off x="9535299" y="4367579"/>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42,5 %</a:t>
            </a:r>
            <a:endParaRPr lang="nb-NO" sz="2000">
              <a:latin typeface="Arial" panose="020B0604020202020204" pitchFamily="34" charset="0"/>
              <a:cs typeface="Arial" panose="020B0604020202020204" pitchFamily="34" charset="0"/>
            </a:endParaRPr>
          </a:p>
        </p:txBody>
      </p:sp>
      <p:sp>
        <p:nvSpPr>
          <p:cNvPr id="56" name="TekstSylinder 55">
            <a:extLst>
              <a:ext uri="{FF2B5EF4-FFF2-40B4-BE49-F238E27FC236}">
                <a16:creationId xmlns:a16="http://schemas.microsoft.com/office/drawing/2014/main" id="{42CD18E9-A8B4-4619-96CE-4A8D45534A66}"/>
              </a:ext>
            </a:extLst>
          </p:cNvPr>
          <p:cNvSpPr txBox="1"/>
          <p:nvPr/>
        </p:nvSpPr>
        <p:spPr>
          <a:xfrm>
            <a:off x="9706432" y="4752270"/>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(51,3 %)</a:t>
            </a:r>
          </a:p>
        </p:txBody>
      </p:sp>
      <p:sp>
        <p:nvSpPr>
          <p:cNvPr id="57" name="Rektangel: avrundede hjørner 56">
            <a:extLst>
              <a:ext uri="{FF2B5EF4-FFF2-40B4-BE49-F238E27FC236}">
                <a16:creationId xmlns:a16="http://schemas.microsoft.com/office/drawing/2014/main" id="{A9FF77AE-D325-4148-89E8-74C7AD0E9427}"/>
              </a:ext>
            </a:extLst>
          </p:cNvPr>
          <p:cNvSpPr/>
          <p:nvPr/>
        </p:nvSpPr>
        <p:spPr>
          <a:xfrm>
            <a:off x="3298696" y="5326931"/>
            <a:ext cx="255369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58" name="TekstSylinder 57">
            <a:extLst>
              <a:ext uri="{FF2B5EF4-FFF2-40B4-BE49-F238E27FC236}">
                <a16:creationId xmlns:a16="http://schemas.microsoft.com/office/drawing/2014/main" id="{1CB1107A-C4AF-41E7-93D0-7BE82C2A4902}"/>
              </a:ext>
            </a:extLst>
          </p:cNvPr>
          <p:cNvSpPr txBox="1"/>
          <p:nvPr/>
        </p:nvSpPr>
        <p:spPr>
          <a:xfrm>
            <a:off x="3863839" y="5466116"/>
            <a:ext cx="1944171"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Jernbaneulykke</a:t>
            </a:r>
          </a:p>
        </p:txBody>
      </p:sp>
      <p:sp>
        <p:nvSpPr>
          <p:cNvPr id="59" name="TekstSylinder 58">
            <a:extLst>
              <a:ext uri="{FF2B5EF4-FFF2-40B4-BE49-F238E27FC236}">
                <a16:creationId xmlns:a16="http://schemas.microsoft.com/office/drawing/2014/main" id="{CC3036BE-6529-4E29-A9E7-3832CAC38F6F}"/>
              </a:ext>
            </a:extLst>
          </p:cNvPr>
          <p:cNvSpPr txBox="1"/>
          <p:nvPr/>
        </p:nvSpPr>
        <p:spPr>
          <a:xfrm>
            <a:off x="3763317" y="5724372"/>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         0</a:t>
            </a:r>
            <a:endParaRPr lang="nb-NO" sz="2000">
              <a:latin typeface="Arial" panose="020B0604020202020204" pitchFamily="34" charset="0"/>
              <a:cs typeface="Arial" panose="020B0604020202020204" pitchFamily="34" charset="0"/>
            </a:endParaRPr>
          </a:p>
        </p:txBody>
      </p:sp>
      <p:sp>
        <p:nvSpPr>
          <p:cNvPr id="60" name="TekstSylinder 59">
            <a:extLst>
              <a:ext uri="{FF2B5EF4-FFF2-40B4-BE49-F238E27FC236}">
                <a16:creationId xmlns:a16="http://schemas.microsoft.com/office/drawing/2014/main" id="{558A95E3-5796-4412-94EC-226F561B3E5A}"/>
              </a:ext>
            </a:extLst>
          </p:cNvPr>
          <p:cNvSpPr txBox="1"/>
          <p:nvPr/>
        </p:nvSpPr>
        <p:spPr>
          <a:xfrm>
            <a:off x="3934450" y="6109063"/>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         (0)</a:t>
            </a:r>
          </a:p>
        </p:txBody>
      </p:sp>
      <p:sp>
        <p:nvSpPr>
          <p:cNvPr id="61" name="Rektangel: avrundede hjørner 60">
            <a:extLst>
              <a:ext uri="{FF2B5EF4-FFF2-40B4-BE49-F238E27FC236}">
                <a16:creationId xmlns:a16="http://schemas.microsoft.com/office/drawing/2014/main" id="{F9DB0F6C-D2D3-4B57-AD06-A4D4F5A35C2D}"/>
              </a:ext>
            </a:extLst>
          </p:cNvPr>
          <p:cNvSpPr/>
          <p:nvPr/>
        </p:nvSpPr>
        <p:spPr>
          <a:xfrm>
            <a:off x="6113346" y="5332510"/>
            <a:ext cx="255369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62" name="TekstSylinder 61">
            <a:extLst>
              <a:ext uri="{FF2B5EF4-FFF2-40B4-BE49-F238E27FC236}">
                <a16:creationId xmlns:a16="http://schemas.microsoft.com/office/drawing/2014/main" id="{AF571588-F380-4EB2-B8EB-024DE835F7BF}"/>
              </a:ext>
            </a:extLst>
          </p:cNvPr>
          <p:cNvSpPr txBox="1"/>
          <p:nvPr/>
        </p:nvSpPr>
        <p:spPr>
          <a:xfrm>
            <a:off x="6724018" y="5443246"/>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CO2 utslipp</a:t>
            </a:r>
          </a:p>
        </p:txBody>
      </p:sp>
      <p:sp>
        <p:nvSpPr>
          <p:cNvPr id="63" name="TekstSylinder 62">
            <a:extLst>
              <a:ext uri="{FF2B5EF4-FFF2-40B4-BE49-F238E27FC236}">
                <a16:creationId xmlns:a16="http://schemas.microsoft.com/office/drawing/2014/main" id="{0E0C3FA9-DEC4-4E61-8E88-61DA592C35BD}"/>
              </a:ext>
            </a:extLst>
          </p:cNvPr>
          <p:cNvSpPr txBox="1"/>
          <p:nvPr/>
        </p:nvSpPr>
        <p:spPr>
          <a:xfrm>
            <a:off x="6633751" y="5740969"/>
            <a:ext cx="1384916" cy="461665"/>
          </a:xfrm>
          <a:prstGeom prst="rect">
            <a:avLst/>
          </a:prstGeom>
          <a:noFill/>
        </p:spPr>
        <p:txBody>
          <a:bodyPr wrap="square" rtlCol="0">
            <a:spAutoFit/>
          </a:bodyPr>
          <a:lstStyle/>
          <a:p>
            <a:r>
              <a:rPr lang="nb-NO" sz="1200">
                <a:solidFill>
                  <a:srgbClr val="FD4F00"/>
                </a:solidFill>
                <a:latin typeface="Arial" panose="020B0604020202020204" pitchFamily="34" charset="0"/>
                <a:cs typeface="Arial" panose="020B0604020202020204" pitchFamily="34" charset="0"/>
              </a:rPr>
              <a:t>Rapporteres årlig (se årsrapport)</a:t>
            </a:r>
            <a:endParaRPr lang="nb-NO" sz="2000">
              <a:latin typeface="Arial" panose="020B0604020202020204" pitchFamily="34" charset="0"/>
              <a:cs typeface="Arial" panose="020B0604020202020204" pitchFamily="34" charset="0"/>
            </a:endParaRPr>
          </a:p>
        </p:txBody>
      </p:sp>
      <p:sp>
        <p:nvSpPr>
          <p:cNvPr id="65" name="Rektangel: avrundede hjørner 64">
            <a:extLst>
              <a:ext uri="{FF2B5EF4-FFF2-40B4-BE49-F238E27FC236}">
                <a16:creationId xmlns:a16="http://schemas.microsoft.com/office/drawing/2014/main" id="{D03334FC-A3CF-4B78-8CCD-12445944A555}"/>
              </a:ext>
            </a:extLst>
          </p:cNvPr>
          <p:cNvSpPr/>
          <p:nvPr/>
        </p:nvSpPr>
        <p:spPr>
          <a:xfrm>
            <a:off x="8927996" y="5332510"/>
            <a:ext cx="2553690" cy="1145220"/>
          </a:xfrm>
          <a:prstGeom prst="roundRect">
            <a:avLst/>
          </a:prstGeom>
          <a:solidFill>
            <a:schemeClr val="bg1">
              <a:lumMod val="75000"/>
            </a:schemeClr>
          </a:solid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b-NO">
              <a:latin typeface="Arial" panose="020B0604020202020204" pitchFamily="34" charset="0"/>
              <a:cs typeface="Arial" panose="020B0604020202020204" pitchFamily="34" charset="0"/>
            </a:endParaRPr>
          </a:p>
        </p:txBody>
      </p:sp>
      <p:sp>
        <p:nvSpPr>
          <p:cNvPr id="66" name="TekstSylinder 65">
            <a:extLst>
              <a:ext uri="{FF2B5EF4-FFF2-40B4-BE49-F238E27FC236}">
                <a16:creationId xmlns:a16="http://schemas.microsoft.com/office/drawing/2014/main" id="{561FA85A-D5F8-4169-B3A0-86EB2EDEF33E}"/>
              </a:ext>
            </a:extLst>
          </p:cNvPr>
          <p:cNvSpPr txBox="1"/>
          <p:nvPr/>
        </p:nvSpPr>
        <p:spPr>
          <a:xfrm>
            <a:off x="9486496" y="5432308"/>
            <a:ext cx="1588576" cy="276999"/>
          </a:xfrm>
          <a:prstGeom prst="rect">
            <a:avLst/>
          </a:prstGeom>
          <a:noFill/>
        </p:spPr>
        <p:txBody>
          <a:bodyPr wrap="square" rtlCol="0">
            <a:spAutoFit/>
          </a:bodyPr>
          <a:lstStyle/>
          <a:p>
            <a:r>
              <a:rPr lang="nb-NO" sz="1200" b="1">
                <a:latin typeface="Arial" panose="020B0604020202020204" pitchFamily="34" charset="0"/>
                <a:cs typeface="Arial" panose="020B0604020202020204" pitchFamily="34" charset="0"/>
              </a:rPr>
              <a:t>  Energiforbruk</a:t>
            </a:r>
          </a:p>
        </p:txBody>
      </p:sp>
      <p:sp>
        <p:nvSpPr>
          <p:cNvPr id="67" name="TekstSylinder 66">
            <a:extLst>
              <a:ext uri="{FF2B5EF4-FFF2-40B4-BE49-F238E27FC236}">
                <a16:creationId xmlns:a16="http://schemas.microsoft.com/office/drawing/2014/main" id="{5A266592-7EC6-4438-86C4-0D794E011F91}"/>
              </a:ext>
            </a:extLst>
          </p:cNvPr>
          <p:cNvSpPr txBox="1"/>
          <p:nvPr/>
        </p:nvSpPr>
        <p:spPr>
          <a:xfrm>
            <a:off x="9519023" y="5727333"/>
            <a:ext cx="1384916" cy="400110"/>
          </a:xfrm>
          <a:prstGeom prst="rect">
            <a:avLst/>
          </a:prstGeom>
          <a:noFill/>
        </p:spPr>
        <p:txBody>
          <a:bodyPr wrap="square" rtlCol="0">
            <a:spAutoFit/>
          </a:bodyPr>
          <a:lstStyle/>
          <a:p>
            <a:r>
              <a:rPr lang="nb-NO" sz="2000">
                <a:solidFill>
                  <a:srgbClr val="FD4F00"/>
                </a:solidFill>
                <a:latin typeface="Arial" panose="020B0604020202020204" pitchFamily="34" charset="0"/>
                <a:cs typeface="Arial" panose="020B0604020202020204" pitchFamily="34" charset="0"/>
              </a:rPr>
              <a:t>12,4 </a:t>
            </a:r>
            <a:r>
              <a:rPr lang="nb-NO" sz="2000" err="1">
                <a:solidFill>
                  <a:srgbClr val="FD4F00"/>
                </a:solidFill>
                <a:latin typeface="Arial" panose="020B0604020202020204" pitchFamily="34" charset="0"/>
                <a:cs typeface="Arial" panose="020B0604020202020204" pitchFamily="34" charset="0"/>
              </a:rPr>
              <a:t>MWt</a:t>
            </a:r>
            <a:endParaRPr lang="nb-NO" sz="2000">
              <a:latin typeface="Arial" panose="020B0604020202020204" pitchFamily="34" charset="0"/>
              <a:cs typeface="Arial" panose="020B0604020202020204" pitchFamily="34" charset="0"/>
            </a:endParaRPr>
          </a:p>
        </p:txBody>
      </p:sp>
      <p:sp>
        <p:nvSpPr>
          <p:cNvPr id="68" name="TekstSylinder 67">
            <a:extLst>
              <a:ext uri="{FF2B5EF4-FFF2-40B4-BE49-F238E27FC236}">
                <a16:creationId xmlns:a16="http://schemas.microsoft.com/office/drawing/2014/main" id="{D0EF8B31-1190-421A-A2D2-BDF3BC897E57}"/>
              </a:ext>
            </a:extLst>
          </p:cNvPr>
          <p:cNvSpPr txBox="1"/>
          <p:nvPr/>
        </p:nvSpPr>
        <p:spPr>
          <a:xfrm>
            <a:off x="9690156" y="6112024"/>
            <a:ext cx="1384916" cy="307777"/>
          </a:xfrm>
          <a:prstGeom prst="rect">
            <a:avLst/>
          </a:prstGeom>
          <a:noFill/>
        </p:spPr>
        <p:txBody>
          <a:bodyPr wrap="square" rtlCol="0">
            <a:spAutoFit/>
          </a:bodyPr>
          <a:lstStyle/>
          <a:p>
            <a:r>
              <a:rPr lang="nb-NO" sz="1400">
                <a:solidFill>
                  <a:schemeClr val="bg1">
                    <a:lumMod val="50000"/>
                  </a:schemeClr>
                </a:solidFill>
                <a:latin typeface="Arial" panose="020B0604020202020204" pitchFamily="34" charset="0"/>
                <a:cs typeface="Arial" panose="020B0604020202020204" pitchFamily="34" charset="0"/>
              </a:rPr>
              <a:t>(11,1 </a:t>
            </a:r>
            <a:r>
              <a:rPr lang="nb-NO" sz="1400" err="1">
                <a:solidFill>
                  <a:schemeClr val="bg1">
                    <a:lumMod val="50000"/>
                  </a:schemeClr>
                </a:solidFill>
                <a:latin typeface="Arial" panose="020B0604020202020204" pitchFamily="34" charset="0"/>
                <a:cs typeface="Arial" panose="020B0604020202020204" pitchFamily="34" charset="0"/>
              </a:rPr>
              <a:t>MWt</a:t>
            </a:r>
            <a:r>
              <a:rPr lang="nb-NO" sz="1400">
                <a:solidFill>
                  <a:schemeClr val="bg1">
                    <a:lumMod val="50000"/>
                  </a:schemeClr>
                </a:solidFill>
                <a:latin typeface="Arial" panose="020B0604020202020204" pitchFamily="34" charset="0"/>
                <a:cs typeface="Arial" panose="020B0604020202020204" pitchFamily="34" charset="0"/>
              </a:rPr>
              <a:t>)</a:t>
            </a:r>
          </a:p>
        </p:txBody>
      </p:sp>
      <p:sp>
        <p:nvSpPr>
          <p:cNvPr id="19" name="Rektangel 18">
            <a:extLst>
              <a:ext uri="{FF2B5EF4-FFF2-40B4-BE49-F238E27FC236}">
                <a16:creationId xmlns:a16="http://schemas.microsoft.com/office/drawing/2014/main" id="{717671C5-8BCC-4021-B186-0B8D5CB9E143}"/>
              </a:ext>
            </a:extLst>
          </p:cNvPr>
          <p:cNvSpPr/>
          <p:nvPr/>
        </p:nvSpPr>
        <p:spPr>
          <a:xfrm>
            <a:off x="0" y="0"/>
            <a:ext cx="58267" cy="6858000"/>
          </a:xfrm>
          <a:prstGeom prst="rect">
            <a:avLst/>
          </a:prstGeom>
          <a:solidFill>
            <a:srgbClr val="31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pitchFamily="34" charset="0"/>
              <a:cs typeface="Arial" panose="020B0604020202020204" pitchFamily="34" charset="0"/>
            </a:endParaRPr>
          </a:p>
        </p:txBody>
      </p:sp>
      <p:sp>
        <p:nvSpPr>
          <p:cNvPr id="21" name="Rektangel 20">
            <a:extLst>
              <a:ext uri="{FF2B5EF4-FFF2-40B4-BE49-F238E27FC236}">
                <a16:creationId xmlns:a16="http://schemas.microsoft.com/office/drawing/2014/main" id="{8F8D0386-145D-4E9F-A6D0-91144E57CA2A}"/>
              </a:ext>
            </a:extLst>
          </p:cNvPr>
          <p:cNvSpPr/>
          <p:nvPr/>
        </p:nvSpPr>
        <p:spPr>
          <a:xfrm>
            <a:off x="3391" y="1953"/>
            <a:ext cx="12188609" cy="669247"/>
          </a:xfrm>
          <a:prstGeom prst="rect">
            <a:avLst/>
          </a:prstGeom>
          <a:solidFill>
            <a:srgbClr val="303E48"/>
          </a:solidFill>
          <a:ln>
            <a:solidFill>
              <a:srgbClr val="303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pitchFamily="34" charset="0"/>
              <a:cs typeface="Arial" panose="020B0604020202020204" pitchFamily="34" charset="0"/>
            </a:endParaRPr>
          </a:p>
        </p:txBody>
      </p:sp>
      <p:pic>
        <p:nvPicPr>
          <p:cNvPr id="72" name="Bilde 71">
            <a:extLst>
              <a:ext uri="{FF2B5EF4-FFF2-40B4-BE49-F238E27FC236}">
                <a16:creationId xmlns:a16="http://schemas.microsoft.com/office/drawing/2014/main" id="{6CE23410-5ABB-41DA-9D42-00754BBB7F52}"/>
              </a:ext>
            </a:extLst>
          </p:cNvPr>
          <p:cNvPicPr>
            <a:picLocks noChangeAspect="1"/>
          </p:cNvPicPr>
          <p:nvPr/>
        </p:nvPicPr>
        <p:blipFill>
          <a:blip r:embed="rId15"/>
          <a:stretch>
            <a:fillRect/>
          </a:stretch>
        </p:blipFill>
        <p:spPr>
          <a:xfrm>
            <a:off x="167111" y="31742"/>
            <a:ext cx="2305372" cy="571580"/>
          </a:xfrm>
          <a:prstGeom prst="rect">
            <a:avLst/>
          </a:prstGeom>
        </p:spPr>
      </p:pic>
      <p:sp>
        <p:nvSpPr>
          <p:cNvPr id="73" name="TekstSylinder 72">
            <a:extLst>
              <a:ext uri="{FF2B5EF4-FFF2-40B4-BE49-F238E27FC236}">
                <a16:creationId xmlns:a16="http://schemas.microsoft.com/office/drawing/2014/main" id="{34CC410B-4928-4F57-9068-7EF0E95641FF}"/>
              </a:ext>
            </a:extLst>
          </p:cNvPr>
          <p:cNvSpPr txBox="1"/>
          <p:nvPr/>
        </p:nvSpPr>
        <p:spPr>
          <a:xfrm>
            <a:off x="3274701" y="171191"/>
            <a:ext cx="5392335" cy="369332"/>
          </a:xfrm>
          <a:prstGeom prst="rect">
            <a:avLst/>
          </a:prstGeom>
          <a:noFill/>
        </p:spPr>
        <p:txBody>
          <a:bodyPr wrap="square" rtlCol="0">
            <a:spAutoFit/>
          </a:bodyPr>
          <a:lstStyle/>
          <a:p>
            <a:r>
              <a:rPr lang="nb-NO">
                <a:solidFill>
                  <a:schemeClr val="bg1"/>
                </a:solidFill>
                <a:latin typeface="Arial" panose="020B0604020202020204" pitchFamily="34" charset="0"/>
                <a:cs typeface="Arial" panose="020B0604020202020204" pitchFamily="34" charset="0"/>
              </a:rPr>
              <a:t>Nøkkeltall 3. kvartal 2022 </a:t>
            </a:r>
            <a:r>
              <a:rPr lang="nb-NO" sz="1200">
                <a:solidFill>
                  <a:schemeClr val="bg1"/>
                </a:solidFill>
                <a:latin typeface="Arial" panose="020B0604020202020204" pitchFamily="34" charset="0"/>
                <a:cs typeface="Arial" panose="020B0604020202020204" pitchFamily="34" charset="0"/>
              </a:rPr>
              <a:t>(2021 tall i parentes)</a:t>
            </a:r>
            <a:endParaRPr lang="nb-NO">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07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058E39E-3AA1-465C-90E5-4C7E6FF3E0F6}"/>
              </a:ext>
            </a:extLst>
          </p:cNvPr>
          <p:cNvGraphicFramePr>
            <a:graphicFrameLocks noChangeAspect="1"/>
          </p:cNvGraphicFramePr>
          <p:nvPr>
            <p:custDataLst>
              <p:tags r:id="rId2"/>
            </p:custDataLst>
            <p:extLst>
              <p:ext uri="{D42A27DB-BD31-4B8C-83A1-F6EECF244321}">
                <p14:modId xmlns:p14="http://schemas.microsoft.com/office/powerpoint/2010/main" val="3800629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 name="think-cell Slide" r:id="rId5" imgW="592" imgH="591" progId="TCLayout.ActiveDocument.1">
                  <p:embed/>
                </p:oleObj>
              </mc:Choice>
              <mc:Fallback>
                <p:oleObj name="think-cell Slide" r:id="rId5" imgW="592" imgH="591" progId="TCLayout.ActiveDocument.1">
                  <p:embed/>
                  <p:pic>
                    <p:nvPicPr>
                      <p:cNvPr id="5" name="Objekt 4" hidden="1">
                        <a:extLst>
                          <a:ext uri="{FF2B5EF4-FFF2-40B4-BE49-F238E27FC236}">
                            <a16:creationId xmlns:a16="http://schemas.microsoft.com/office/drawing/2014/main" id="{2058E39E-3AA1-465C-90E5-4C7E6FF3E0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object 3"/>
          <p:cNvSpPr txBox="1"/>
          <p:nvPr/>
        </p:nvSpPr>
        <p:spPr>
          <a:xfrm>
            <a:off x="590271" y="978693"/>
            <a:ext cx="6657895" cy="5434821"/>
          </a:xfrm>
          <a:prstGeom prst="rect">
            <a:avLst/>
          </a:prstGeom>
        </p:spPr>
        <p:txBody>
          <a:bodyPr vert="horz" wrap="square" lIns="0" tIns="33020" rIns="0" bIns="0" rtlCol="0">
            <a:spAutoFit/>
          </a:bodyPr>
          <a:lstStyle/>
          <a:p>
            <a:r>
              <a:rPr lang="nb-NO" sz="1300">
                <a:effectLst/>
                <a:latin typeface="Arial" panose="020B0604020202020204" pitchFamily="34" charset="0"/>
                <a:ea typeface="Calibri" panose="020F0502020204030204" pitchFamily="34" charset="0"/>
                <a:cs typeface="Arial" panose="020B0604020202020204" pitchFamily="34" charset="0"/>
              </a:rPr>
              <a:t>I Flytoget </a:t>
            </a:r>
            <a:r>
              <a:rPr lang="nb-NO" sz="1300">
                <a:latin typeface="Arial" panose="020B0604020202020204" pitchFamily="34" charset="0"/>
                <a:ea typeface="Calibri" panose="020F0502020204030204" pitchFamily="34" charset="0"/>
                <a:cs typeface="Arial" panose="020B0604020202020204" pitchFamily="34" charset="0"/>
              </a:rPr>
              <a:t>er </a:t>
            </a:r>
            <a:r>
              <a:rPr lang="nb-NO" sz="1300">
                <a:effectLst/>
                <a:latin typeface="Arial" panose="020B0604020202020204" pitchFamily="34" charset="0"/>
                <a:ea typeface="Calibri" panose="020F0502020204030204" pitchFamily="34" charset="0"/>
                <a:cs typeface="Arial" panose="020B0604020202020204" pitchFamily="34" charset="0"/>
              </a:rPr>
              <a:t>bærekraft og ansvarlig drift en forutsetning for verdiskaping for eier og samfunn. Flytoget etterstreber å forebygge og begrense negativ påvirkning eller skade på mennesker, miljø og samfunn som følge av driften.</a:t>
            </a:r>
          </a:p>
          <a:p>
            <a:r>
              <a:rPr lang="nb-NO" sz="1300">
                <a:effectLst/>
                <a:latin typeface="Arial" panose="020B0604020202020204" pitchFamily="34" charset="0"/>
                <a:ea typeface="Calibri" panose="020F0502020204030204" pitchFamily="34" charset="0"/>
                <a:cs typeface="Arial" panose="020B0604020202020204" pitchFamily="34" charset="0"/>
              </a:rPr>
              <a:t> </a:t>
            </a:r>
          </a:p>
          <a:p>
            <a:r>
              <a:rPr lang="nb-NO" sz="1300">
                <a:effectLst/>
                <a:latin typeface="Arial" panose="020B0604020202020204" pitchFamily="34" charset="0"/>
                <a:ea typeface="Calibri" panose="020F0502020204030204" pitchFamily="34" charset="0"/>
                <a:cs typeface="Arial" panose="020B0604020202020204" pitchFamily="34" charset="0"/>
              </a:rPr>
              <a:t>I Flytoget anerkjenner vi flytrafikkens store innvirkning på den globale oppvarmingen, og er opptatt av å bidra der vi kan ved at den delen av reisen vi tilbyr, gjennomføres så miljøvennlig som mulig.  Global oppvarming som følge av høye CO2-utslipp er en stor utfordring for verdenssamfunnet. Å få flere av de som allerede skal ut og reise med fly til å velge kollektivtransport fremfor å ta bilen, bidrar til et lavere utslipp av CO2. Ved å tilby en attraktiv tilbringertjeneste ønsker Flytoget å bidra til at flere reiser med kollektivtransport til og fra Oslo Lufthavn. Siden 1998 har vi bidratt til at kollektivandelen til og fra Oslo lufthavn er på over 70 %, og vi jobber mot målet om 75 % i 2030.</a:t>
            </a:r>
          </a:p>
          <a:p>
            <a:r>
              <a:rPr lang="nb-NO" sz="1300">
                <a:effectLst/>
                <a:latin typeface="Arial" panose="020B0604020202020204" pitchFamily="34" charset="0"/>
                <a:ea typeface="Calibri" panose="020F0502020204030204" pitchFamily="34" charset="0"/>
                <a:cs typeface="Arial" panose="020B0604020202020204" pitchFamily="34" charset="0"/>
              </a:rPr>
              <a:t> </a:t>
            </a:r>
          </a:p>
          <a:p>
            <a:r>
              <a:rPr lang="nb-NO" sz="1300">
                <a:effectLst/>
                <a:latin typeface="Arial" panose="020B0604020202020204" pitchFamily="34" charset="0"/>
                <a:ea typeface="Calibri" panose="020F0502020204030204" pitchFamily="34" charset="0"/>
                <a:cs typeface="Arial" panose="020B0604020202020204" pitchFamily="34" charset="0"/>
              </a:rPr>
              <a:t>Flytoget har et bevisst forhold til hvordan bærekraft inngår i selskapets samfunnsoppdrag. </a:t>
            </a:r>
          </a:p>
          <a:p>
            <a:endParaRPr lang="nb-NO" sz="1300">
              <a:latin typeface="Arial" panose="020B0604020202020204" pitchFamily="34" charset="0"/>
              <a:ea typeface="Calibri" panose="020F0502020204030204" pitchFamily="34" charset="0"/>
              <a:cs typeface="Arial" panose="020B0604020202020204" pitchFamily="34" charset="0"/>
            </a:endParaRPr>
          </a:p>
          <a:p>
            <a:r>
              <a:rPr lang="nb-NO" sz="1300">
                <a:latin typeface="Arial" panose="020B0604020202020204" pitchFamily="34" charset="0"/>
                <a:ea typeface="Calibri" panose="020F0502020204030204" pitchFamily="34" charset="0"/>
                <a:cs typeface="Arial" panose="020B0604020202020204" pitchFamily="34" charset="0"/>
              </a:rPr>
              <a:t>Flytoget</a:t>
            </a:r>
            <a:r>
              <a:rPr lang="nb-NO" sz="1300">
                <a:effectLst/>
                <a:latin typeface="Arial" panose="020B0604020202020204" pitchFamily="34" charset="0"/>
                <a:ea typeface="Calibri" panose="020F0502020204030204" pitchFamily="34" charset="0"/>
                <a:cs typeface="Arial" panose="020B0604020202020204" pitchFamily="34" charset="0"/>
              </a:rPr>
              <a:t> er et synlig selskap som har jobbet systematisk over tid innenfor flere bærekraftsområder, som miljø,  inkludering og mangfold. Vi scorer høyt i undersøkelser som måler forbrukerens vurdering av bærekraftige merkevarer. Blant annet ble Flytoget i 2022 for tredje år på rad kåret til bransjevinner i </a:t>
            </a:r>
            <a:r>
              <a:rPr lang="nb-NO" sz="1300" err="1">
                <a:effectLst/>
                <a:latin typeface="Arial" panose="020B0604020202020204" pitchFamily="34" charset="0"/>
                <a:ea typeface="Calibri" panose="020F0502020204030204" pitchFamily="34" charset="0"/>
                <a:cs typeface="Arial" panose="020B0604020202020204" pitchFamily="34" charset="0"/>
              </a:rPr>
              <a:t>Sustainable</a:t>
            </a:r>
            <a:r>
              <a:rPr lang="nb-NO" sz="1300">
                <a:effectLst/>
                <a:latin typeface="Arial" panose="020B0604020202020204" pitchFamily="34" charset="0"/>
                <a:ea typeface="Calibri" panose="020F0502020204030204" pitchFamily="34" charset="0"/>
                <a:cs typeface="Arial" panose="020B0604020202020204" pitchFamily="34" charset="0"/>
              </a:rPr>
              <a:t> Brand Index, som betyr at vi anses av kundene som det mest bærekraftige </a:t>
            </a:r>
            <a:r>
              <a:rPr lang="nb-NO" sz="1300">
                <a:latin typeface="Arial" panose="020B0604020202020204" pitchFamily="34" charset="0"/>
                <a:ea typeface="Calibri" panose="020F0502020204030204" pitchFamily="34" charset="0"/>
                <a:cs typeface="Arial" panose="020B0604020202020204" pitchFamily="34" charset="0"/>
              </a:rPr>
              <a:t>selskapet</a:t>
            </a:r>
            <a:r>
              <a:rPr lang="nb-NO" sz="1300">
                <a:effectLst/>
                <a:latin typeface="Arial" panose="020B0604020202020204" pitchFamily="34" charset="0"/>
                <a:ea typeface="Calibri" panose="020F0502020204030204" pitchFamily="34" charset="0"/>
                <a:cs typeface="Arial" panose="020B0604020202020204" pitchFamily="34" charset="0"/>
              </a:rPr>
              <a:t> innenfor transport. </a:t>
            </a:r>
          </a:p>
          <a:p>
            <a:endParaRPr lang="nb-NO" sz="1300">
              <a:latin typeface="Arial" panose="020B0604020202020204" pitchFamily="34" charset="0"/>
              <a:ea typeface="Calibri" panose="020F0502020204030204" pitchFamily="34" charset="0"/>
              <a:cs typeface="Arial" panose="020B0604020202020204" pitchFamily="34" charset="0"/>
            </a:endParaRPr>
          </a:p>
          <a:p>
            <a:r>
              <a:rPr lang="nb-NO" sz="1300">
                <a:effectLst/>
                <a:latin typeface="Arial" panose="020B0604020202020204" pitchFamily="34" charset="0"/>
                <a:ea typeface="Calibri" panose="020F0502020204030204" pitchFamily="34" charset="0"/>
                <a:cs typeface="Arial" panose="020B0604020202020204" pitchFamily="34" charset="0"/>
              </a:rPr>
              <a:t>De siste rapportene fra FNS klimapanel er tydelig på at det vil kreve en enorm innsats fra selskaper og enkeltindivider for å nå målene i Parisavtalen. Både eiere og øvrige interessenter har signalisert skjerpede krav og forventninger, parallelt som det skjer raske endringer innenfor det  regulatoriske både nasjonalt og internasjonalt. Flytoget har med dette som bakgrunn satt i gang en prosess for å utvikle selskapets arbeid med bærekraft ytterligere. Dette arbeidet ferdigstilles i løpet av 2022. </a:t>
            </a:r>
          </a:p>
        </p:txBody>
      </p:sp>
      <p:pic>
        <p:nvPicPr>
          <p:cNvPr id="4" name="object 4"/>
          <p:cNvPicPr/>
          <p:nvPr/>
        </p:nvPicPr>
        <p:blipFill>
          <a:blip r:embed="rId7" cstate="print"/>
          <a:stretch>
            <a:fillRect/>
          </a:stretch>
        </p:blipFill>
        <p:spPr>
          <a:xfrm>
            <a:off x="7788462" y="1"/>
            <a:ext cx="4403535" cy="6857998"/>
          </a:xfrm>
          <a:prstGeom prst="rect">
            <a:avLst/>
          </a:prstGeom>
        </p:spPr>
      </p:pic>
      <p:sp>
        <p:nvSpPr>
          <p:cNvPr id="6" name="Rektangel 5">
            <a:extLst>
              <a:ext uri="{FF2B5EF4-FFF2-40B4-BE49-F238E27FC236}">
                <a16:creationId xmlns:a16="http://schemas.microsoft.com/office/drawing/2014/main" id="{EE8EC2C0-0C8E-45C0-9FAA-AD6ACB116533}"/>
              </a:ext>
            </a:extLst>
          </p:cNvPr>
          <p:cNvSpPr/>
          <p:nvPr/>
        </p:nvSpPr>
        <p:spPr>
          <a:xfrm>
            <a:off x="58267" y="1216"/>
            <a:ext cx="12133733" cy="669247"/>
          </a:xfrm>
          <a:prstGeom prst="rect">
            <a:avLst/>
          </a:prstGeom>
          <a:solidFill>
            <a:srgbClr val="303E48"/>
          </a:solidFill>
          <a:ln>
            <a:solidFill>
              <a:srgbClr val="313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2" name="object 2"/>
          <p:cNvSpPr txBox="1">
            <a:spLocks noGrp="1"/>
          </p:cNvSpPr>
          <p:nvPr>
            <p:ph type="title"/>
          </p:nvPr>
        </p:nvSpPr>
        <p:spPr>
          <a:xfrm>
            <a:off x="2955104" y="170739"/>
            <a:ext cx="1448435" cy="330200"/>
          </a:xfrm>
          <a:prstGeom prst="rect">
            <a:avLst/>
          </a:prstGeom>
        </p:spPr>
        <p:txBody>
          <a:bodyPr vert="horz" wrap="square" lIns="0" tIns="12700" rIns="0" bIns="0" rtlCol="0">
            <a:spAutoFit/>
          </a:bodyPr>
          <a:lstStyle/>
          <a:p>
            <a:pPr marL="12700">
              <a:lnSpc>
                <a:spcPct val="100000"/>
              </a:lnSpc>
              <a:spcBef>
                <a:spcPts val="100"/>
              </a:spcBef>
            </a:pPr>
            <a:r>
              <a:rPr b="0" spc="-10" err="1">
                <a:solidFill>
                  <a:schemeClr val="bg1"/>
                </a:solidFill>
              </a:rPr>
              <a:t>Bærekraft</a:t>
            </a:r>
            <a:endParaRPr b="0" spc="-10">
              <a:solidFill>
                <a:schemeClr val="bg1"/>
              </a:solidFill>
            </a:endParaRPr>
          </a:p>
        </p:txBody>
      </p:sp>
      <p:sp>
        <p:nvSpPr>
          <p:cNvPr id="7" name="Rektangel 6">
            <a:extLst>
              <a:ext uri="{FF2B5EF4-FFF2-40B4-BE49-F238E27FC236}">
                <a16:creationId xmlns:a16="http://schemas.microsoft.com/office/drawing/2014/main" id="{ED282393-C81E-4215-B7CE-41D5A25AD5D2}"/>
              </a:ext>
            </a:extLst>
          </p:cNvPr>
          <p:cNvSpPr/>
          <p:nvPr/>
        </p:nvSpPr>
        <p:spPr>
          <a:xfrm>
            <a:off x="0" y="0"/>
            <a:ext cx="58267" cy="6858000"/>
          </a:xfrm>
          <a:prstGeom prst="rect">
            <a:avLst/>
          </a:prstGeom>
          <a:solidFill>
            <a:srgbClr val="31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pic>
        <p:nvPicPr>
          <p:cNvPr id="8" name="Bilde 7">
            <a:extLst>
              <a:ext uri="{FF2B5EF4-FFF2-40B4-BE49-F238E27FC236}">
                <a16:creationId xmlns:a16="http://schemas.microsoft.com/office/drawing/2014/main" id="{EA0A4699-5B9E-4935-B33C-6B6B94C7DC60}"/>
              </a:ext>
            </a:extLst>
          </p:cNvPr>
          <p:cNvPicPr>
            <a:picLocks noChangeAspect="1"/>
          </p:cNvPicPr>
          <p:nvPr/>
        </p:nvPicPr>
        <p:blipFill>
          <a:blip r:embed="rId8"/>
          <a:stretch>
            <a:fillRect/>
          </a:stretch>
        </p:blipFill>
        <p:spPr>
          <a:xfrm>
            <a:off x="167111" y="31742"/>
            <a:ext cx="2305372" cy="571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4E028C2-48F9-44FA-82E1-AF26BAC10973}"/>
              </a:ext>
            </a:extLst>
          </p:cNvPr>
          <p:cNvGraphicFramePr>
            <a:graphicFrameLocks noChangeAspect="1"/>
          </p:cNvGraphicFramePr>
          <p:nvPr>
            <p:custDataLst>
              <p:tags r:id="rId2"/>
            </p:custDataLst>
            <p:extLst>
              <p:ext uri="{D42A27DB-BD31-4B8C-83A1-F6EECF244321}">
                <p14:modId xmlns:p14="http://schemas.microsoft.com/office/powerpoint/2010/main" val="3678748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think-cell Slide" r:id="rId4" imgW="592" imgH="591" progId="TCLayout.ActiveDocument.1">
                  <p:embed/>
                </p:oleObj>
              </mc:Choice>
              <mc:Fallback>
                <p:oleObj name="think-cell Slide" r:id="rId4" imgW="592" imgH="591" progId="TCLayout.ActiveDocument.1">
                  <p:embed/>
                  <p:pic>
                    <p:nvPicPr>
                      <p:cNvPr id="5" name="Objekt 4" hidden="1">
                        <a:extLst>
                          <a:ext uri="{FF2B5EF4-FFF2-40B4-BE49-F238E27FC236}">
                            <a16:creationId xmlns:a16="http://schemas.microsoft.com/office/drawing/2014/main" id="{34E028C2-48F9-44FA-82E1-AF26BAC109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p:nvPr/>
        </p:nvSpPr>
        <p:spPr>
          <a:xfrm>
            <a:off x="455079" y="1117501"/>
            <a:ext cx="3468285" cy="4867870"/>
          </a:xfrm>
          <a:prstGeom prst="rect">
            <a:avLst/>
          </a:prstGeom>
        </p:spPr>
        <p:txBody>
          <a:bodyPr vert="horz" wrap="square" lIns="0" tIns="32384" rIns="0" bIns="0" rtlCol="0">
            <a:spAutoFit/>
          </a:bodyPr>
          <a:lstStyle/>
          <a:p>
            <a:pPr marL="12700" marR="5080">
              <a:lnSpc>
                <a:spcPct val="90100"/>
              </a:lnSpc>
              <a:spcBef>
                <a:spcPts val="254"/>
              </a:spcBef>
            </a:pPr>
            <a:r>
              <a:rPr lang="nb-NO" sz="1300">
                <a:solidFill>
                  <a:srgbClr val="303E48"/>
                </a:solidFill>
                <a:latin typeface="Arial"/>
                <a:cs typeface="Arial"/>
              </a:rPr>
              <a:t>Den positive trafikkutviklingen fra starten av året har fortsatt inn i 3. kvartal. Sommertrafikken lå noe over 2019-nivå mens august og september fortsatt ikke er helt tilbake. Tendensen på Oslo lufthavn skiller seg ut fra andre europeiske lufthavner med en høy andel innenlandstrafikk. Sammenlignet med 2019 er det nordmenn som reiser tilnærmet like mye som i 2019, men utlendinger reiser mindre. Ferie- og fritidsreisende er gjennom 2. og 3. kvartal tilbake på 2019-nivå, mens forretningsreisende ikke viser samme vekst. </a:t>
            </a:r>
          </a:p>
          <a:p>
            <a:pPr marL="12700" marR="5080">
              <a:lnSpc>
                <a:spcPct val="90100"/>
              </a:lnSpc>
              <a:spcBef>
                <a:spcPts val="254"/>
              </a:spcBef>
            </a:pPr>
            <a:endParaRPr lang="nb-NO" sz="1300">
              <a:solidFill>
                <a:srgbClr val="303E48"/>
              </a:solidFill>
              <a:latin typeface="Arial"/>
              <a:cs typeface="Arial"/>
            </a:endParaRPr>
          </a:p>
          <a:p>
            <a:pPr marL="12700" marR="5080">
              <a:lnSpc>
                <a:spcPct val="90100"/>
              </a:lnSpc>
              <a:spcBef>
                <a:spcPts val="254"/>
              </a:spcBef>
            </a:pPr>
            <a:r>
              <a:rPr lang="nb-NO" sz="1300">
                <a:solidFill>
                  <a:srgbClr val="303E48"/>
                </a:solidFill>
                <a:latin typeface="Arial"/>
                <a:cs typeface="Arial"/>
              </a:rPr>
              <a:t>Sammenlignet med 2019 var 92 % av de reisende tilbake på Oslo lufthavn i tredje kvartal. For Flytoget er det samme tallet 93 %.</a:t>
            </a:r>
          </a:p>
          <a:p>
            <a:pPr marL="12700" marR="5080">
              <a:lnSpc>
                <a:spcPct val="90100"/>
              </a:lnSpc>
              <a:spcBef>
                <a:spcPts val="254"/>
              </a:spcBef>
            </a:pPr>
            <a:endParaRPr lang="nb-NO" sz="1300">
              <a:solidFill>
                <a:srgbClr val="303E48"/>
              </a:solidFill>
              <a:latin typeface="Arial"/>
              <a:cs typeface="Arial"/>
            </a:endParaRPr>
          </a:p>
          <a:p>
            <a:pPr marL="12700" marR="5080">
              <a:lnSpc>
                <a:spcPct val="90100"/>
              </a:lnSpc>
              <a:spcBef>
                <a:spcPts val="254"/>
              </a:spcBef>
            </a:pPr>
            <a:r>
              <a:rPr lang="nb-NO" sz="1300">
                <a:solidFill>
                  <a:srgbClr val="303E48"/>
                </a:solidFill>
                <a:latin typeface="Arial"/>
                <a:cs typeface="Arial"/>
              </a:rPr>
              <a:t>Det knytter seg fortsatt usikkerhet til hva den nye normalen vil bli, særlig med tanke på jobbreiser og nye vaner (digitale møter) som har etablert seg gjennom pandemien. Stigende renter og råvarepriser medfører sammen med gjeninnføring av flyseteavgiften til økte priser på flybilletter.  Samtidig vil øvrig prisvekst påvirke husholdningenes  kjøpekraft negativt og dette kan slå ut på antall fremtidig reiser. </a:t>
            </a:r>
          </a:p>
        </p:txBody>
      </p:sp>
      <p:sp>
        <p:nvSpPr>
          <p:cNvPr id="4" name="object 4"/>
          <p:cNvSpPr txBox="1"/>
          <p:nvPr/>
        </p:nvSpPr>
        <p:spPr>
          <a:xfrm>
            <a:off x="4109804" y="1117501"/>
            <a:ext cx="3422650" cy="4842351"/>
          </a:xfrm>
          <a:prstGeom prst="rect">
            <a:avLst/>
          </a:prstGeom>
        </p:spPr>
        <p:txBody>
          <a:bodyPr vert="horz" wrap="square" lIns="0" tIns="33020" rIns="0" bIns="0" rtlCol="0" anchor="t">
            <a:spAutoFit/>
          </a:bodyPr>
          <a:lstStyle/>
          <a:p>
            <a:pPr marL="12700" marR="5080">
              <a:lnSpc>
                <a:spcPct val="89500"/>
              </a:lnSpc>
              <a:spcBef>
                <a:spcPts val="260"/>
              </a:spcBef>
            </a:pPr>
            <a:r>
              <a:rPr lang="nb-NO" sz="1300">
                <a:solidFill>
                  <a:srgbClr val="303E48"/>
                </a:solidFill>
                <a:latin typeface="Arial"/>
                <a:cs typeface="Arial"/>
              </a:rPr>
              <a:t>Kvartalet har vært preget av rente- og kostnadsøkninger som har påvirket bedrifters bunnlinje og folks kjøpekraft. Konsumprisindeksen er den høyeste på over 30 år og sentralbankene øker ytterligere renten for å avverge at inflasjonen fester seg på et høyt nivå. For Flytoget gir den store prisveksten på infrastrukturavgifter og strøm størst innvirkning på resultatet. Det forventes at de høye prisene vil vedvare videre inn i 2023.</a:t>
            </a:r>
          </a:p>
          <a:p>
            <a:pPr marL="12700" marR="5080">
              <a:lnSpc>
                <a:spcPct val="89500"/>
              </a:lnSpc>
              <a:spcBef>
                <a:spcPts val="260"/>
              </a:spcBef>
            </a:pPr>
            <a:endParaRPr lang="nb-NO" sz="1300">
              <a:solidFill>
                <a:srgbClr val="303E48"/>
              </a:solidFill>
              <a:latin typeface="Arial"/>
              <a:cs typeface="Arial"/>
            </a:endParaRPr>
          </a:p>
          <a:p>
            <a:pPr marL="12700" marR="5080">
              <a:lnSpc>
                <a:spcPct val="89500"/>
              </a:lnSpc>
              <a:spcBef>
                <a:spcPts val="260"/>
              </a:spcBef>
            </a:pPr>
            <a:r>
              <a:rPr lang="nb-NO" sz="1300">
                <a:solidFill>
                  <a:srgbClr val="303E48"/>
                </a:solidFill>
                <a:highlight>
                  <a:srgbClr val="FFFFFF"/>
                </a:highlight>
                <a:latin typeface="Arial"/>
                <a:cs typeface="Arial"/>
              </a:rPr>
              <a:t>På</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noe</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lengre sikt</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er</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det</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usikkerhet </a:t>
            </a:r>
            <a:r>
              <a:rPr lang="nb-NO" sz="1300" spc="-10">
                <a:solidFill>
                  <a:srgbClr val="303E48"/>
                </a:solidFill>
                <a:highlight>
                  <a:srgbClr val="FFFFFF"/>
                </a:highlight>
                <a:latin typeface="Arial"/>
                <a:cs typeface="Arial"/>
              </a:rPr>
              <a:t>omkring </a:t>
            </a:r>
            <a:r>
              <a:rPr lang="nb-NO" sz="1300">
                <a:solidFill>
                  <a:srgbClr val="303E48"/>
                </a:solidFill>
                <a:highlight>
                  <a:srgbClr val="FFFFFF"/>
                </a:highlight>
                <a:latin typeface="Arial"/>
                <a:cs typeface="Arial"/>
              </a:rPr>
              <a:t>hvordan</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tiden</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under</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pandemien</a:t>
            </a:r>
            <a:r>
              <a:rPr lang="nb-NO" sz="1300" spc="-5">
                <a:solidFill>
                  <a:srgbClr val="303E48"/>
                </a:solidFill>
                <a:highlight>
                  <a:srgbClr val="FFFFFF"/>
                </a:highlight>
                <a:latin typeface="Arial"/>
                <a:cs typeface="Arial"/>
              </a:rPr>
              <a:t> </a:t>
            </a:r>
            <a:r>
              <a:rPr lang="nb-NO" sz="1300">
                <a:solidFill>
                  <a:srgbClr val="303E48"/>
                </a:solidFill>
                <a:highlight>
                  <a:srgbClr val="FFFFFF"/>
                </a:highlight>
                <a:latin typeface="Arial"/>
                <a:cs typeface="Arial"/>
              </a:rPr>
              <a:t>vil </a:t>
            </a:r>
            <a:r>
              <a:rPr lang="nb-NO" sz="1300" spc="-10">
                <a:solidFill>
                  <a:srgbClr val="303E48"/>
                </a:solidFill>
                <a:highlight>
                  <a:srgbClr val="FFFFFF"/>
                </a:highlight>
                <a:latin typeface="Arial"/>
                <a:cs typeface="Arial"/>
              </a:rPr>
              <a:t>påvirke konsument</a:t>
            </a:r>
            <a:r>
              <a:rPr lang="nb-NO" sz="1300">
                <a:solidFill>
                  <a:srgbClr val="303E48"/>
                </a:solidFill>
                <a:highlight>
                  <a:srgbClr val="FFFFFF"/>
                </a:highlight>
                <a:latin typeface="Arial"/>
                <a:cs typeface="Arial"/>
              </a:rPr>
              <a:t>adferd, samt at miljøperspektivet forbundet med flyreiser også vil ha en påvirkning.</a:t>
            </a:r>
            <a:r>
              <a:rPr lang="nb-NO" sz="1300" spc="-5">
                <a:solidFill>
                  <a:srgbClr val="303E48"/>
                </a:solidFill>
                <a:highlight>
                  <a:srgbClr val="FFFFFF"/>
                </a:highlight>
                <a:latin typeface="Arial"/>
                <a:cs typeface="Arial"/>
              </a:rPr>
              <a:t> </a:t>
            </a:r>
          </a:p>
          <a:p>
            <a:pPr marL="12700" marR="5080">
              <a:lnSpc>
                <a:spcPct val="89500"/>
              </a:lnSpc>
              <a:spcBef>
                <a:spcPts val="260"/>
              </a:spcBef>
            </a:pPr>
            <a:endParaRPr lang="nb-NO" sz="1300" spc="-5">
              <a:solidFill>
                <a:srgbClr val="303E48"/>
              </a:solidFill>
              <a:highlight>
                <a:srgbClr val="FFFF00"/>
              </a:highlight>
              <a:latin typeface="Arial"/>
              <a:cs typeface="Arial"/>
            </a:endParaRPr>
          </a:p>
          <a:p>
            <a:pPr marL="12700" marR="5080">
              <a:lnSpc>
                <a:spcPct val="89500"/>
              </a:lnSpc>
              <a:spcBef>
                <a:spcPts val="260"/>
              </a:spcBef>
            </a:pPr>
            <a:r>
              <a:rPr lang="nb-NO" sz="1300" spc="-5">
                <a:solidFill>
                  <a:srgbClr val="303E48"/>
                </a:solidFill>
                <a:highlight>
                  <a:srgbClr val="FFFFFF"/>
                </a:highlight>
                <a:latin typeface="Arial"/>
                <a:cs typeface="Arial"/>
              </a:rPr>
              <a:t>Selskapet er i pågående forhandlinger med Jernbanedirektoratet om jernbanepakke Østlandet 2.</a:t>
            </a:r>
          </a:p>
          <a:p>
            <a:pPr marL="12700" marR="5080">
              <a:lnSpc>
                <a:spcPct val="89500"/>
              </a:lnSpc>
              <a:spcBef>
                <a:spcPts val="260"/>
              </a:spcBef>
            </a:pPr>
            <a:endParaRPr lang="nb-NO" sz="1300" spc="-5">
              <a:solidFill>
                <a:srgbClr val="303E48"/>
              </a:solidFill>
              <a:highlight>
                <a:srgbClr val="FFFFFF"/>
              </a:highlight>
              <a:latin typeface="Arial"/>
              <a:cs typeface="Arial"/>
            </a:endParaRPr>
          </a:p>
          <a:p>
            <a:pPr marL="12700" marR="5080">
              <a:lnSpc>
                <a:spcPct val="89500"/>
              </a:lnSpc>
              <a:spcBef>
                <a:spcPts val="260"/>
              </a:spcBef>
            </a:pPr>
            <a:endParaRPr lang="nb-NO" sz="1300" spc="-5">
              <a:solidFill>
                <a:srgbClr val="303E48"/>
              </a:solidFill>
              <a:highlight>
                <a:srgbClr val="FFFF00"/>
              </a:highlight>
              <a:latin typeface="Arial"/>
              <a:cs typeface="Arial"/>
            </a:endParaRPr>
          </a:p>
          <a:p>
            <a:pPr marL="12700" marR="5080">
              <a:lnSpc>
                <a:spcPct val="89500"/>
              </a:lnSpc>
              <a:spcBef>
                <a:spcPts val="260"/>
              </a:spcBef>
            </a:pPr>
            <a:endParaRPr lang="nb-NO" sz="1300" spc="-5">
              <a:solidFill>
                <a:srgbClr val="303E48"/>
              </a:solidFill>
              <a:highlight>
                <a:srgbClr val="FFFF00"/>
              </a:highlight>
              <a:latin typeface="Arial"/>
              <a:cs typeface="Arial"/>
            </a:endParaRPr>
          </a:p>
          <a:p>
            <a:pPr marL="12700" marR="5080">
              <a:lnSpc>
                <a:spcPct val="89500"/>
              </a:lnSpc>
              <a:spcBef>
                <a:spcPts val="260"/>
              </a:spcBef>
            </a:pPr>
            <a:endParaRPr lang="nb-NO" sz="1300" spc="-5">
              <a:solidFill>
                <a:srgbClr val="303E48"/>
              </a:solidFill>
              <a:highlight>
                <a:srgbClr val="FFFF00"/>
              </a:highlight>
              <a:latin typeface="Arial"/>
              <a:cs typeface="Arial"/>
            </a:endParaRPr>
          </a:p>
        </p:txBody>
      </p:sp>
      <p:pic>
        <p:nvPicPr>
          <p:cNvPr id="6" name="object 6"/>
          <p:cNvPicPr/>
          <p:nvPr/>
        </p:nvPicPr>
        <p:blipFill>
          <a:blip r:embed="rId6" cstate="print"/>
          <a:stretch>
            <a:fillRect/>
          </a:stretch>
        </p:blipFill>
        <p:spPr>
          <a:xfrm>
            <a:off x="7788462" y="1"/>
            <a:ext cx="4403535" cy="6857998"/>
          </a:xfrm>
          <a:prstGeom prst="rect">
            <a:avLst/>
          </a:prstGeom>
        </p:spPr>
      </p:pic>
      <p:sp>
        <p:nvSpPr>
          <p:cNvPr id="7" name="Rektangel 6">
            <a:extLst>
              <a:ext uri="{FF2B5EF4-FFF2-40B4-BE49-F238E27FC236}">
                <a16:creationId xmlns:a16="http://schemas.microsoft.com/office/drawing/2014/main" id="{DB201583-F4D8-4675-9EC8-218F195EB3E8}"/>
              </a:ext>
            </a:extLst>
          </p:cNvPr>
          <p:cNvSpPr/>
          <p:nvPr/>
        </p:nvSpPr>
        <p:spPr>
          <a:xfrm>
            <a:off x="29133" y="0"/>
            <a:ext cx="12191997" cy="669247"/>
          </a:xfrm>
          <a:prstGeom prst="rect">
            <a:avLst/>
          </a:prstGeom>
          <a:solidFill>
            <a:srgbClr val="303E4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8" name="Rektangel 7">
            <a:extLst>
              <a:ext uri="{FF2B5EF4-FFF2-40B4-BE49-F238E27FC236}">
                <a16:creationId xmlns:a16="http://schemas.microsoft.com/office/drawing/2014/main" id="{E9D4A2A9-0967-4B5F-8509-30E2991558A9}"/>
              </a:ext>
            </a:extLst>
          </p:cNvPr>
          <p:cNvSpPr/>
          <p:nvPr/>
        </p:nvSpPr>
        <p:spPr>
          <a:xfrm>
            <a:off x="0" y="0"/>
            <a:ext cx="58267" cy="68580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endParaRPr>
          </a:p>
        </p:txBody>
      </p:sp>
      <p:sp>
        <p:nvSpPr>
          <p:cNvPr id="2" name="object 2"/>
          <p:cNvSpPr txBox="1">
            <a:spLocks noGrp="1"/>
          </p:cNvSpPr>
          <p:nvPr>
            <p:ph type="title"/>
          </p:nvPr>
        </p:nvSpPr>
        <p:spPr>
          <a:xfrm>
            <a:off x="2883516" y="152432"/>
            <a:ext cx="970280" cy="330200"/>
          </a:xfrm>
          <a:prstGeom prst="rect">
            <a:avLst/>
          </a:prstGeom>
        </p:spPr>
        <p:txBody>
          <a:bodyPr vert="horz" wrap="square" lIns="0" tIns="12700" rIns="0" bIns="0" rtlCol="0">
            <a:spAutoFit/>
          </a:bodyPr>
          <a:lstStyle/>
          <a:p>
            <a:pPr marL="12700">
              <a:lnSpc>
                <a:spcPct val="100000"/>
              </a:lnSpc>
              <a:spcBef>
                <a:spcPts val="100"/>
              </a:spcBef>
            </a:pPr>
            <a:r>
              <a:rPr b="0" spc="-10" err="1">
                <a:solidFill>
                  <a:schemeClr val="bg1"/>
                </a:solidFill>
              </a:rPr>
              <a:t>Utsikter</a:t>
            </a:r>
            <a:endParaRPr b="0" spc="-10">
              <a:solidFill>
                <a:schemeClr val="bg1"/>
              </a:solidFill>
            </a:endParaRPr>
          </a:p>
        </p:txBody>
      </p:sp>
      <p:pic>
        <p:nvPicPr>
          <p:cNvPr id="9" name="Bilde 8">
            <a:extLst>
              <a:ext uri="{FF2B5EF4-FFF2-40B4-BE49-F238E27FC236}">
                <a16:creationId xmlns:a16="http://schemas.microsoft.com/office/drawing/2014/main" id="{2C97EA57-CCCD-4A3A-97FB-0F611E08177C}"/>
              </a:ext>
            </a:extLst>
          </p:cNvPr>
          <p:cNvPicPr>
            <a:picLocks noChangeAspect="1"/>
          </p:cNvPicPr>
          <p:nvPr/>
        </p:nvPicPr>
        <p:blipFill>
          <a:blip r:embed="rId7"/>
          <a:stretch>
            <a:fillRect/>
          </a:stretch>
        </p:blipFill>
        <p:spPr>
          <a:xfrm>
            <a:off x="167111" y="31742"/>
            <a:ext cx="2305372" cy="5715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2"/>
            </p:custDataLst>
            <p:extLst>
              <p:ext uri="{D42A27DB-BD31-4B8C-83A1-F6EECF244321}">
                <p14:modId xmlns:p14="http://schemas.microsoft.com/office/powerpoint/2010/main" val="22024161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9457" name="think-cell Slide" r:id="rId5" imgW="353" imgH="353" progId="TCLayout.ActiveDocument.1">
                  <p:embed/>
                </p:oleObj>
              </mc:Choice>
              <mc:Fallback>
                <p:oleObj name="think-cell Slide" r:id="rId5"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26E9D22F-C2A2-4F09-B910-B0D9F71F73B7}"/>
              </a:ext>
            </a:extLst>
          </p:cNvPr>
          <p:cNvSpPr/>
          <p:nvPr/>
        </p:nvSpPr>
        <p:spPr>
          <a:xfrm>
            <a:off x="0" y="0"/>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ktangel 16">
            <a:extLst>
              <a:ext uri="{FF2B5EF4-FFF2-40B4-BE49-F238E27FC236}">
                <a16:creationId xmlns:a16="http://schemas.microsoft.com/office/drawing/2014/main" id="{B7AF8A8F-6B43-4D13-A693-4F6F1F923541}"/>
              </a:ext>
            </a:extLst>
          </p:cNvPr>
          <p:cNvSpPr/>
          <p:nvPr/>
        </p:nvSpPr>
        <p:spPr>
          <a:xfrm>
            <a:off x="0" y="-11016"/>
            <a:ext cx="12191997" cy="669247"/>
          </a:xfrm>
          <a:prstGeom prst="rect">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pic>
        <p:nvPicPr>
          <p:cNvPr id="9" name="Bilde 8">
            <a:extLst>
              <a:ext uri="{FF2B5EF4-FFF2-40B4-BE49-F238E27FC236}">
                <a16:creationId xmlns:a16="http://schemas.microsoft.com/office/drawing/2014/main" id="{B13FED92-198F-4E63-B3A5-B0F2F1F4B315}"/>
              </a:ext>
            </a:extLst>
          </p:cNvPr>
          <p:cNvPicPr>
            <a:picLocks noChangeAspect="1"/>
          </p:cNvPicPr>
          <p:nvPr/>
        </p:nvPicPr>
        <p:blipFill>
          <a:blip r:embed="rId7"/>
          <a:stretch>
            <a:fillRect/>
          </a:stretch>
        </p:blipFill>
        <p:spPr>
          <a:xfrm>
            <a:off x="167111" y="31742"/>
            <a:ext cx="2305372" cy="571580"/>
          </a:xfrm>
          <a:prstGeom prst="rect">
            <a:avLst/>
          </a:prstGeom>
        </p:spPr>
      </p:pic>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72483" y="90204"/>
            <a:ext cx="9025929" cy="454656"/>
          </a:xfrm>
        </p:spPr>
        <p:txBody>
          <a:bodyPr vert="horz"/>
          <a:lstStyle/>
          <a:p>
            <a:r>
              <a:rPr lang="nb-NO">
                <a:solidFill>
                  <a:schemeClr val="bg1"/>
                </a:solidFill>
              </a:rPr>
              <a:t>Resultatregnskap 3.kvartal 2022  (tall i 1000 NOK)</a:t>
            </a:r>
          </a:p>
        </p:txBody>
      </p:sp>
      <p:pic>
        <p:nvPicPr>
          <p:cNvPr id="2" name="Bilde 1">
            <a:extLst>
              <a:ext uri="{FF2B5EF4-FFF2-40B4-BE49-F238E27FC236}">
                <a16:creationId xmlns:a16="http://schemas.microsoft.com/office/drawing/2014/main" id="{87D55524-4A2A-442A-9BF8-41610ADCD0CF}"/>
              </a:ext>
            </a:extLst>
          </p:cNvPr>
          <p:cNvPicPr>
            <a:picLocks noChangeAspect="1"/>
          </p:cNvPicPr>
          <p:nvPr/>
        </p:nvPicPr>
        <p:blipFill>
          <a:blip r:embed="rId8"/>
          <a:stretch>
            <a:fillRect/>
          </a:stretch>
        </p:blipFill>
        <p:spPr>
          <a:xfrm>
            <a:off x="2771775" y="1397000"/>
            <a:ext cx="6648450" cy="4064000"/>
          </a:xfrm>
          <a:prstGeom prst="rect">
            <a:avLst/>
          </a:prstGeom>
        </p:spPr>
      </p:pic>
    </p:spTree>
    <p:extLst>
      <p:ext uri="{BB962C8B-B14F-4D97-AF65-F5344CB8AC3E}">
        <p14:creationId xmlns:p14="http://schemas.microsoft.com/office/powerpoint/2010/main" val="1675239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1505" name="think-cell Slide" r:id="rId5" imgW="353" imgH="353" progId="TCLayout.ActiveDocument.1">
                  <p:embed/>
                </p:oleObj>
              </mc:Choice>
              <mc:Fallback>
                <p:oleObj name="think-cell Slide" r:id="rId5"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3" name="Rektangel 12">
            <a:extLst>
              <a:ext uri="{FF2B5EF4-FFF2-40B4-BE49-F238E27FC236}">
                <a16:creationId xmlns:a16="http://schemas.microsoft.com/office/drawing/2014/main" id="{26E9D22F-C2A2-4F09-B910-B0D9F71F73B7}"/>
              </a:ext>
            </a:extLst>
          </p:cNvPr>
          <p:cNvSpPr/>
          <p:nvPr/>
        </p:nvSpPr>
        <p:spPr>
          <a:xfrm>
            <a:off x="0" y="0"/>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17" name="Rektangel 16">
            <a:extLst>
              <a:ext uri="{FF2B5EF4-FFF2-40B4-BE49-F238E27FC236}">
                <a16:creationId xmlns:a16="http://schemas.microsoft.com/office/drawing/2014/main" id="{B7AF8A8F-6B43-4D13-A693-4F6F1F923541}"/>
              </a:ext>
            </a:extLst>
          </p:cNvPr>
          <p:cNvSpPr/>
          <p:nvPr/>
        </p:nvSpPr>
        <p:spPr>
          <a:xfrm>
            <a:off x="0" y="-11016"/>
            <a:ext cx="12191997" cy="669247"/>
          </a:xfrm>
          <a:prstGeom prst="rect">
            <a:avLst/>
          </a:prstGeom>
          <a:solidFill>
            <a:srgbClr val="303E4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pic>
        <p:nvPicPr>
          <p:cNvPr id="9" name="Bilde 8">
            <a:extLst>
              <a:ext uri="{FF2B5EF4-FFF2-40B4-BE49-F238E27FC236}">
                <a16:creationId xmlns:a16="http://schemas.microsoft.com/office/drawing/2014/main" id="{B13FED92-198F-4E63-B3A5-B0F2F1F4B315}"/>
              </a:ext>
            </a:extLst>
          </p:cNvPr>
          <p:cNvPicPr>
            <a:picLocks noChangeAspect="1"/>
          </p:cNvPicPr>
          <p:nvPr/>
        </p:nvPicPr>
        <p:blipFill>
          <a:blip r:embed="rId7"/>
          <a:stretch>
            <a:fillRect/>
          </a:stretch>
        </p:blipFill>
        <p:spPr>
          <a:xfrm>
            <a:off x="167111" y="31742"/>
            <a:ext cx="2305372" cy="571580"/>
          </a:xfrm>
          <a:prstGeom prst="rect">
            <a:avLst/>
          </a:prstGeom>
        </p:spPr>
      </p:pic>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72483" y="90204"/>
            <a:ext cx="9025929" cy="454656"/>
          </a:xfrm>
        </p:spPr>
        <p:txBody>
          <a:bodyPr vert="horz"/>
          <a:lstStyle/>
          <a:p>
            <a:r>
              <a:rPr lang="nb-NO">
                <a:solidFill>
                  <a:schemeClr val="bg1"/>
                </a:solidFill>
              </a:rPr>
              <a:t>Resultatregnskap 3.kvartal 2022  (tall i 1000 NOK)</a:t>
            </a:r>
          </a:p>
        </p:txBody>
      </p:sp>
      <p:graphicFrame>
        <p:nvGraphicFramePr>
          <p:cNvPr id="3" name="Tabell 2">
            <a:extLst>
              <a:ext uri="{FF2B5EF4-FFF2-40B4-BE49-F238E27FC236}">
                <a16:creationId xmlns:a16="http://schemas.microsoft.com/office/drawing/2014/main" id="{CC61589E-19E8-48B8-9CF2-82EB699BF0CC}"/>
              </a:ext>
            </a:extLst>
          </p:cNvPr>
          <p:cNvGraphicFramePr>
            <a:graphicFrameLocks noGrp="1"/>
          </p:cNvGraphicFramePr>
          <p:nvPr>
            <p:extLst>
              <p:ext uri="{D42A27DB-BD31-4B8C-83A1-F6EECF244321}">
                <p14:modId xmlns:p14="http://schemas.microsoft.com/office/powerpoint/2010/main" val="4042881185"/>
              </p:ext>
            </p:extLst>
          </p:nvPr>
        </p:nvGraphicFramePr>
        <p:xfrm>
          <a:off x="2472483" y="1915099"/>
          <a:ext cx="6350000" cy="3202305"/>
        </p:xfrm>
        <a:graphic>
          <a:graphicData uri="http://schemas.openxmlformats.org/drawingml/2006/table">
            <a:tbl>
              <a:tblPr/>
              <a:tblGrid>
                <a:gridCol w="2489200">
                  <a:extLst>
                    <a:ext uri="{9D8B030D-6E8A-4147-A177-3AD203B41FA5}">
                      <a16:colId xmlns:a16="http://schemas.microsoft.com/office/drawing/2014/main" val="1565153858"/>
                    </a:ext>
                  </a:extLst>
                </a:gridCol>
                <a:gridCol w="457200">
                  <a:extLst>
                    <a:ext uri="{9D8B030D-6E8A-4147-A177-3AD203B41FA5}">
                      <a16:colId xmlns:a16="http://schemas.microsoft.com/office/drawing/2014/main" val="2319871366"/>
                    </a:ext>
                  </a:extLst>
                </a:gridCol>
                <a:gridCol w="635000">
                  <a:extLst>
                    <a:ext uri="{9D8B030D-6E8A-4147-A177-3AD203B41FA5}">
                      <a16:colId xmlns:a16="http://schemas.microsoft.com/office/drawing/2014/main" val="167216684"/>
                    </a:ext>
                  </a:extLst>
                </a:gridCol>
                <a:gridCol w="571500">
                  <a:extLst>
                    <a:ext uri="{9D8B030D-6E8A-4147-A177-3AD203B41FA5}">
                      <a16:colId xmlns:a16="http://schemas.microsoft.com/office/drawing/2014/main" val="3358711044"/>
                    </a:ext>
                  </a:extLst>
                </a:gridCol>
                <a:gridCol w="812800">
                  <a:extLst>
                    <a:ext uri="{9D8B030D-6E8A-4147-A177-3AD203B41FA5}">
                      <a16:colId xmlns:a16="http://schemas.microsoft.com/office/drawing/2014/main" val="1494938171"/>
                    </a:ext>
                  </a:extLst>
                </a:gridCol>
                <a:gridCol w="812800">
                  <a:extLst>
                    <a:ext uri="{9D8B030D-6E8A-4147-A177-3AD203B41FA5}">
                      <a16:colId xmlns:a16="http://schemas.microsoft.com/office/drawing/2014/main" val="1374334765"/>
                    </a:ext>
                  </a:extLst>
                </a:gridCol>
                <a:gridCol w="571500">
                  <a:extLst>
                    <a:ext uri="{9D8B030D-6E8A-4147-A177-3AD203B41FA5}">
                      <a16:colId xmlns:a16="http://schemas.microsoft.com/office/drawing/2014/main" val="1327523324"/>
                    </a:ext>
                  </a:extLst>
                </a:gridCol>
              </a:tblGrid>
              <a:tr h="190500">
                <a:tc>
                  <a:txBody>
                    <a:bodyPr/>
                    <a:lstStyle/>
                    <a:p>
                      <a:pPr algn="l" fontAlgn="b"/>
                      <a:r>
                        <a:rPr lang="nb-NO" sz="1100" b="1" i="0" u="none" strike="noStrike">
                          <a:solidFill>
                            <a:srgbClr val="000000"/>
                          </a:solidFill>
                          <a:effectLst/>
                          <a:latin typeface="Calibri" panose="020F0502020204030204" pitchFamily="34" charset="0"/>
                        </a:rPr>
                        <a:t>UTVIDET RESULTAT</a:t>
                      </a:r>
                    </a:p>
                  </a:txBody>
                  <a:tcPr marL="9525" marR="9525" marT="9525" marB="0" anchor="b">
                    <a:lnL>
                      <a:noFill/>
                    </a:lnL>
                    <a:lnR>
                      <a:noFill/>
                    </a:lnR>
                    <a:lnT>
                      <a:noFill/>
                    </a:lnT>
                    <a:lnB>
                      <a:noFill/>
                    </a:lnB>
                    <a:solidFill>
                      <a:srgbClr val="FFFFFF"/>
                    </a:solidFill>
                  </a:tcPr>
                </a:tc>
                <a:tc>
                  <a:txBody>
                    <a:bodyPr/>
                    <a:lstStyle/>
                    <a:p>
                      <a:pPr algn="ctr" fontAlgn="b"/>
                      <a:r>
                        <a:rPr lang="nb-NO" sz="1100" b="1" i="0" u="none" strike="noStrike">
                          <a:solidFill>
                            <a:srgbClr val="000000"/>
                          </a:solidFill>
                          <a:effectLst/>
                          <a:latin typeface="Calibri" panose="020F0502020204030204" pitchFamily="34" charset="0"/>
                        </a:rPr>
                        <a:t>Note</a:t>
                      </a:r>
                    </a:p>
                  </a:txBody>
                  <a:tcPr marL="9525" marR="9525" marT="9525" marB="0" anchor="b">
                    <a:lnL>
                      <a:noFill/>
                    </a:lnL>
                    <a:lnR>
                      <a:noFill/>
                    </a:lnR>
                    <a:lnT>
                      <a:noFill/>
                    </a:lnT>
                    <a:lnB>
                      <a:noFill/>
                    </a:lnB>
                    <a:solidFill>
                      <a:srgbClr val="FFFFFF"/>
                    </a:solidFill>
                  </a:tcPr>
                </a:tc>
                <a:tc>
                  <a:txBody>
                    <a:bodyPr/>
                    <a:lstStyle/>
                    <a:p>
                      <a:pPr algn="r" fontAlgn="b"/>
                      <a:r>
                        <a:rPr lang="nb-NO" sz="1100" b="1" i="0" u="none" strike="noStrike">
                          <a:solidFill>
                            <a:srgbClr val="000000"/>
                          </a:solidFill>
                          <a:effectLst/>
                          <a:latin typeface="Calibri" panose="020F0502020204030204" pitchFamily="34" charset="0"/>
                        </a:rPr>
                        <a:t>3.kv.22</a:t>
                      </a:r>
                    </a:p>
                  </a:txBody>
                  <a:tcPr marL="9525" marR="9525" marT="9525" marB="0" anchor="b">
                    <a:lnL>
                      <a:noFill/>
                    </a:lnL>
                    <a:lnR>
                      <a:noFill/>
                    </a:lnR>
                    <a:lnT>
                      <a:noFill/>
                    </a:lnT>
                    <a:lnB>
                      <a:noFill/>
                    </a:lnB>
                    <a:solidFill>
                      <a:srgbClr val="F2F2F2"/>
                    </a:solidFill>
                  </a:tcPr>
                </a:tc>
                <a:tc>
                  <a:txBody>
                    <a:bodyPr/>
                    <a:lstStyle/>
                    <a:p>
                      <a:pPr algn="r" fontAlgn="b"/>
                      <a:r>
                        <a:rPr lang="nb-NO" sz="1100" b="1" i="0" u="none" strike="noStrike">
                          <a:solidFill>
                            <a:srgbClr val="000000"/>
                          </a:solidFill>
                          <a:effectLst/>
                          <a:latin typeface="Calibri" panose="020F0502020204030204" pitchFamily="34" charset="0"/>
                        </a:rPr>
                        <a:t>3.kv.21</a:t>
                      </a:r>
                    </a:p>
                  </a:txBody>
                  <a:tcPr marL="9525" marR="9525" marT="9525" marB="0" anchor="b">
                    <a:lnL>
                      <a:noFill/>
                    </a:lnL>
                    <a:lnR>
                      <a:noFill/>
                    </a:lnR>
                    <a:lnT>
                      <a:noFill/>
                    </a:lnT>
                    <a:lnB>
                      <a:noFill/>
                    </a:lnB>
                    <a:solidFill>
                      <a:srgbClr val="FFFFFF"/>
                    </a:solidFill>
                  </a:tcPr>
                </a:tc>
                <a:tc>
                  <a:txBody>
                    <a:bodyPr/>
                    <a:lstStyle/>
                    <a:p>
                      <a:pPr algn="r" fontAlgn="b"/>
                      <a:r>
                        <a:rPr lang="nb-NO" sz="1100" b="1" i="0" u="none" strike="noStrike">
                          <a:solidFill>
                            <a:srgbClr val="000000"/>
                          </a:solidFill>
                          <a:effectLst/>
                          <a:latin typeface="Calibri" panose="020F0502020204030204" pitchFamily="34" charset="0"/>
                        </a:rPr>
                        <a:t>Per 3.kv.22</a:t>
                      </a:r>
                    </a:p>
                  </a:txBody>
                  <a:tcPr marL="9525" marR="9525" marT="9525" marB="0" anchor="b">
                    <a:lnL>
                      <a:noFill/>
                    </a:lnL>
                    <a:lnR>
                      <a:noFill/>
                    </a:lnR>
                    <a:lnT>
                      <a:noFill/>
                    </a:lnT>
                    <a:lnB>
                      <a:noFill/>
                    </a:lnB>
                    <a:solidFill>
                      <a:srgbClr val="F2F2F2"/>
                    </a:solidFill>
                  </a:tcPr>
                </a:tc>
                <a:tc>
                  <a:txBody>
                    <a:bodyPr/>
                    <a:lstStyle/>
                    <a:p>
                      <a:pPr algn="r" fontAlgn="b"/>
                      <a:r>
                        <a:rPr lang="nb-NO" sz="1100" b="1" i="0" u="none" strike="noStrike">
                          <a:solidFill>
                            <a:srgbClr val="000000"/>
                          </a:solidFill>
                          <a:effectLst/>
                          <a:latin typeface="Calibri" panose="020F0502020204030204" pitchFamily="34" charset="0"/>
                        </a:rPr>
                        <a:t>Per 3.kv.21</a:t>
                      </a:r>
                    </a:p>
                  </a:txBody>
                  <a:tcPr marL="9525" marR="9525" marT="9525" marB="0" anchor="b">
                    <a:lnL>
                      <a:noFill/>
                    </a:lnL>
                    <a:lnR>
                      <a:noFill/>
                    </a:lnR>
                    <a:lnT>
                      <a:noFill/>
                    </a:lnT>
                    <a:lnB>
                      <a:noFill/>
                    </a:lnB>
                    <a:solidFill>
                      <a:srgbClr val="FFFFFF"/>
                    </a:solidFill>
                  </a:tcPr>
                </a:tc>
                <a:tc>
                  <a:txBody>
                    <a:bodyPr/>
                    <a:lstStyle/>
                    <a:p>
                      <a:pPr algn="r" fontAlgn="b"/>
                      <a:r>
                        <a:rPr lang="nb-NO" sz="1100" b="1" i="0" u="none" strike="noStrike">
                          <a:solidFill>
                            <a:srgbClr val="000000"/>
                          </a:solidFill>
                          <a:effectLst/>
                          <a:latin typeface="Calibri" panose="020F0502020204030204" pitchFamily="34" charset="0"/>
                        </a:rPr>
                        <a:t>2021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20049939"/>
                  </a:ext>
                </a:extLst>
              </a:tr>
              <a:tr h="190500">
                <a:tc>
                  <a:txBody>
                    <a:bodyPr/>
                    <a:lstStyle/>
                    <a:p>
                      <a:pPr algn="l" fontAlgn="b"/>
                      <a:r>
                        <a:rPr lang="nb-NO" sz="1100" b="1"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74889974"/>
                  </a:ext>
                </a:extLst>
              </a:tr>
              <a:tr h="190500">
                <a:tc>
                  <a:txBody>
                    <a:bodyPr/>
                    <a:lstStyle/>
                    <a:p>
                      <a:pPr algn="l" fontAlgn="b"/>
                      <a:r>
                        <a:rPr lang="nb-NO" sz="1100" b="0" i="0" u="none" strike="noStrike">
                          <a:solidFill>
                            <a:srgbClr val="808080"/>
                          </a:solidFill>
                          <a:effectLst/>
                          <a:latin typeface="Calibri" panose="020F0502020204030204" pitchFamily="34" charset="0"/>
                        </a:rPr>
                        <a:t>Periodens resultat</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-106 580</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-7 191</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-88 974</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-113 214</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-123 375</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139194586"/>
                  </a:ext>
                </a:extLst>
              </a:tr>
              <a:tr h="190500">
                <a:tc>
                  <a:txBody>
                    <a:bodyPr/>
                    <a:lstStyle/>
                    <a:p>
                      <a:pPr algn="l" fontAlgn="b"/>
                      <a:r>
                        <a:rPr lang="nb-NO" sz="1100" b="1" i="0" u="none" strike="noStrike">
                          <a:solidFill>
                            <a:srgbClr val="808080"/>
                          </a:solidFill>
                          <a:effectLst/>
                          <a:latin typeface="Calibri" panose="020F0502020204030204" pitchFamily="34" charset="0"/>
                        </a:rPr>
                        <a:t>Poster som ikke skal reverseres over resultatet</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20579879"/>
                  </a:ext>
                </a:extLst>
              </a:tr>
              <a:tr h="190500">
                <a:tc>
                  <a:txBody>
                    <a:bodyPr/>
                    <a:lstStyle/>
                    <a:p>
                      <a:pPr algn="l" fontAlgn="b"/>
                      <a:r>
                        <a:rPr lang="nb-NO" sz="1100" b="0" i="0" u="none" strike="noStrike">
                          <a:solidFill>
                            <a:srgbClr val="808080"/>
                          </a:solidFill>
                          <a:effectLst/>
                          <a:latin typeface="Calibri" panose="020F0502020204030204" pitchFamily="34" charset="0"/>
                        </a:rPr>
                        <a:t>Aktuariell gevinst og tap pensjoner</a:t>
                      </a:r>
                    </a:p>
                  </a:txBody>
                  <a:tcPr marL="857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28 599</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28 599</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-98 124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40255707"/>
                  </a:ext>
                </a:extLst>
              </a:tr>
              <a:tr h="190500">
                <a:tc gridSpan="2">
                  <a:txBody>
                    <a:bodyPr/>
                    <a:lstStyle/>
                    <a:p>
                      <a:pPr algn="l" fontAlgn="b"/>
                      <a:r>
                        <a:rPr lang="nb-NO" sz="1100" b="0" i="0" u="none" strike="noStrike">
                          <a:solidFill>
                            <a:srgbClr val="808080"/>
                          </a:solidFill>
                          <a:effectLst/>
                          <a:latin typeface="Calibri" panose="020F0502020204030204" pitchFamily="34" charset="0"/>
                        </a:rPr>
                        <a:t>Skatt relatert til poster som ikke reverseres</a:t>
                      </a:r>
                    </a:p>
                  </a:txBody>
                  <a:tcPr marL="85725" marR="9525" marT="9525" marB="0" anchor="b">
                    <a:lnL>
                      <a:noFill/>
                    </a:lnL>
                    <a:lnR>
                      <a:noFill/>
                    </a:lnR>
                    <a:lnT>
                      <a:noFill/>
                    </a:lnT>
                    <a:lnB>
                      <a:noFill/>
                    </a:lnB>
                    <a:solidFill>
                      <a:srgbClr val="FFFFFF"/>
                    </a:solidFill>
                  </a:tcPr>
                </a:tc>
                <a:tc hMerge="1">
                  <a:txBody>
                    <a:bodyPr/>
                    <a:lstStyle/>
                    <a:p>
                      <a:endParaRPr lang="nb-NO"/>
                    </a:p>
                  </a:txBody>
                  <a:tcPr/>
                </a:tc>
                <a:tc>
                  <a:txBody>
                    <a:bodyPr/>
                    <a:lstStyle/>
                    <a:p>
                      <a:pPr algn="r" fontAlgn="b"/>
                      <a:r>
                        <a:rPr lang="nb-NO" sz="1100" b="0" i="0" u="none" strike="noStrike">
                          <a:solidFill>
                            <a:srgbClr val="808080"/>
                          </a:solidFill>
                          <a:effectLst/>
                          <a:latin typeface="Calibri" panose="020F0502020204030204" pitchFamily="34" charset="0"/>
                        </a:rPr>
                        <a:t>-6 292</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-6 292</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0</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21 587</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0613536"/>
                  </a:ext>
                </a:extLst>
              </a:tr>
              <a:tr h="190500">
                <a:tc>
                  <a:txBody>
                    <a:bodyPr/>
                    <a:lstStyle/>
                    <a:p>
                      <a:pPr algn="l" fontAlgn="b"/>
                      <a:r>
                        <a:rPr lang="nb-NO" sz="1100" b="1" i="0" u="none" strike="noStrike">
                          <a:solidFill>
                            <a:srgbClr val="808080"/>
                          </a:solidFill>
                          <a:effectLst/>
                          <a:latin typeface="Calibri" panose="020F0502020204030204" pitchFamily="34" charset="0"/>
                        </a:rPr>
                        <a:t>Poster som skal reverseres over resultatet</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885993144"/>
                  </a:ext>
                </a:extLst>
              </a:tr>
              <a:tr h="190500">
                <a:tc>
                  <a:txBody>
                    <a:bodyPr/>
                    <a:lstStyle/>
                    <a:p>
                      <a:pPr algn="l" fontAlgn="b"/>
                      <a:r>
                        <a:rPr lang="nb-NO" sz="1100" b="0" i="0" u="none" strike="noStrike">
                          <a:solidFill>
                            <a:srgbClr val="808080"/>
                          </a:solidFill>
                          <a:effectLst/>
                          <a:latin typeface="Calibri" panose="020F0502020204030204" pitchFamily="34" charset="0"/>
                        </a:rPr>
                        <a:t>Valutasikring</a:t>
                      </a:r>
                    </a:p>
                  </a:txBody>
                  <a:tcPr marL="857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1 875</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-269</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8 121</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-10 770</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-13 832</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85833321"/>
                  </a:ext>
                </a:extLst>
              </a:tr>
              <a:tr h="190500">
                <a:tc gridSpan="2">
                  <a:txBody>
                    <a:bodyPr/>
                    <a:lstStyle/>
                    <a:p>
                      <a:pPr algn="l" fontAlgn="b"/>
                      <a:r>
                        <a:rPr lang="nb-NO" sz="1100" b="0" i="0" u="none" strike="noStrike">
                          <a:solidFill>
                            <a:srgbClr val="808080"/>
                          </a:solidFill>
                          <a:effectLst/>
                          <a:latin typeface="Calibri" panose="020F0502020204030204" pitchFamily="34" charset="0"/>
                        </a:rPr>
                        <a:t>Skatt relatert til poster som kan reverseres</a:t>
                      </a:r>
                    </a:p>
                  </a:txBody>
                  <a:tcPr marL="85725" marR="9525" marT="9525" marB="0" anchor="b">
                    <a:lnL>
                      <a:noFill/>
                    </a:lnL>
                    <a:lnR>
                      <a:noFill/>
                    </a:lnR>
                    <a:lnT>
                      <a:noFill/>
                    </a:lnT>
                    <a:lnB>
                      <a:noFill/>
                    </a:lnB>
                    <a:solidFill>
                      <a:srgbClr val="FFFFFF"/>
                    </a:solidFill>
                  </a:tcPr>
                </a:tc>
                <a:tc hMerge="1">
                  <a:txBody>
                    <a:bodyPr/>
                    <a:lstStyle/>
                    <a:p>
                      <a:endParaRPr lang="nb-NO"/>
                    </a:p>
                  </a:txBody>
                  <a:tcPr/>
                </a:tc>
                <a:tc>
                  <a:txBody>
                    <a:bodyPr/>
                    <a:lstStyle/>
                    <a:p>
                      <a:pPr algn="r" fontAlgn="b"/>
                      <a:r>
                        <a:rPr lang="nb-NO" sz="1100" b="0" i="0" u="none" strike="noStrike">
                          <a:solidFill>
                            <a:srgbClr val="808080"/>
                          </a:solidFill>
                          <a:effectLst/>
                          <a:latin typeface="Calibri" panose="020F0502020204030204" pitchFamily="34" charset="0"/>
                        </a:rPr>
                        <a:t>-413</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72</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-1 787</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2 288</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3 108</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48253218"/>
                  </a:ext>
                </a:extLst>
              </a:tr>
              <a:tr h="190500">
                <a:tc>
                  <a:txBody>
                    <a:bodyPr/>
                    <a:lstStyle/>
                    <a:p>
                      <a:pPr algn="l" fontAlgn="b"/>
                      <a:r>
                        <a:rPr lang="nb-NO" sz="1100" b="1" i="0" u="none" strike="noStrike">
                          <a:solidFill>
                            <a:srgbClr val="808080"/>
                          </a:solidFill>
                          <a:effectLst/>
                          <a:latin typeface="Calibri" panose="020F0502020204030204" pitchFamily="34" charset="0"/>
                        </a:rPr>
                        <a:t>Sum utvidet resultat</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23 770</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-198</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28 642</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-8 482</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-87 262</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79354423"/>
                  </a:ext>
                </a:extLst>
              </a:tr>
              <a:tr h="190500">
                <a:tc>
                  <a:txBody>
                    <a:bodyPr/>
                    <a:lstStyle/>
                    <a:p>
                      <a:pPr algn="l" fontAlgn="b"/>
                      <a:r>
                        <a:rPr lang="nb-NO" sz="1100" b="0" i="0" u="none" strike="noStrike">
                          <a:solidFill>
                            <a:srgbClr val="808080"/>
                          </a:solidFill>
                          <a:effectLst/>
                          <a:latin typeface="Calibri" panose="020F0502020204030204" pitchFamily="34" charset="0"/>
                        </a:rPr>
                        <a:t> </a:t>
                      </a:r>
                    </a:p>
                  </a:txBody>
                  <a:tcPr marL="857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7442005"/>
                  </a:ext>
                </a:extLst>
              </a:tr>
              <a:tr h="190500">
                <a:tc>
                  <a:txBody>
                    <a:bodyPr/>
                    <a:lstStyle/>
                    <a:p>
                      <a:pPr algn="l" fontAlgn="b"/>
                      <a:r>
                        <a:rPr lang="nb-NO" sz="1100" b="1" i="0" u="none" strike="noStrike">
                          <a:solidFill>
                            <a:srgbClr val="808080"/>
                          </a:solidFill>
                          <a:effectLst/>
                          <a:latin typeface="Calibri" panose="020F0502020204030204" pitchFamily="34" charset="0"/>
                        </a:rPr>
                        <a:t>Periodens totalresultat</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80808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-82 809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-7 389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-60 332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-121 696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-210 636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1305679"/>
                  </a:ext>
                </a:extLst>
              </a:tr>
              <a:tr h="190500">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3330680"/>
                  </a:ext>
                </a:extLst>
              </a:tr>
              <a:tr h="190500">
                <a:tc>
                  <a:txBody>
                    <a:bodyPr/>
                    <a:lstStyle/>
                    <a:p>
                      <a:pPr algn="l" fontAlgn="b"/>
                      <a:r>
                        <a:rPr lang="nb-NO" sz="1100" b="1" i="0" u="none" strike="noStrike">
                          <a:solidFill>
                            <a:srgbClr val="808080"/>
                          </a:solidFill>
                          <a:effectLst/>
                          <a:latin typeface="Calibri" panose="020F0502020204030204" pitchFamily="34" charset="0"/>
                        </a:rPr>
                        <a:t>Disponering (dekning) av årsresultatet</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2F2F2"/>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95268447"/>
                  </a:ext>
                </a:extLst>
              </a:tr>
              <a:tr h="190500">
                <a:tc>
                  <a:txBody>
                    <a:bodyPr/>
                    <a:lstStyle/>
                    <a:p>
                      <a:pPr algn="l" fontAlgn="b"/>
                      <a:r>
                        <a:rPr lang="nb-NO" sz="1100" b="1" i="0" u="none" strike="noStrike">
                          <a:solidFill>
                            <a:srgbClr val="808080"/>
                          </a:solidFill>
                          <a:effectLst/>
                          <a:latin typeface="Calibri" panose="020F0502020204030204" pitchFamily="34" charset="0"/>
                        </a:rPr>
                        <a:t>Overført til annen egenkapital</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-82 809</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-7 389</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-60 332</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-121 696</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-210 636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134515046"/>
                  </a:ext>
                </a:extLst>
              </a:tr>
              <a:tr h="190500">
                <a:tc>
                  <a:txBody>
                    <a:bodyPr/>
                    <a:lstStyle/>
                    <a:p>
                      <a:pPr algn="l" fontAlgn="b"/>
                      <a:r>
                        <a:rPr lang="nb-NO" sz="1100" b="1" i="0" u="none" strike="noStrike">
                          <a:solidFill>
                            <a:srgbClr val="808080"/>
                          </a:solidFill>
                          <a:effectLst/>
                          <a:latin typeface="Calibri" panose="020F0502020204030204" pitchFamily="34" charset="0"/>
                        </a:rPr>
                        <a:t>Sum disponering</a:t>
                      </a:r>
                    </a:p>
                  </a:txBody>
                  <a:tcPr marL="9525" marR="9525" marT="9525" marB="0" anchor="b">
                    <a:lnL>
                      <a:noFill/>
                    </a:lnL>
                    <a:lnR>
                      <a:noFill/>
                    </a:lnR>
                    <a:lnT>
                      <a:noFill/>
                    </a:lnT>
                    <a:lnB>
                      <a:noFill/>
                    </a:lnB>
                    <a:solidFill>
                      <a:srgbClr val="FFFFFF"/>
                    </a:solidFill>
                  </a:tcPr>
                </a:tc>
                <a:tc>
                  <a:txBody>
                    <a:bodyPr/>
                    <a:lstStyle/>
                    <a:p>
                      <a:pPr algn="ctr" fontAlgn="b"/>
                      <a:r>
                        <a:rPr lang="nb-NO"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-82 809</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-7 389</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-60 332</a:t>
                      </a:r>
                    </a:p>
                  </a:txBody>
                  <a:tcPr marL="9525" marR="9525" marT="9525" marB="0" anchor="b">
                    <a:lnL>
                      <a:noFill/>
                    </a:lnL>
                    <a:lnR>
                      <a:noFill/>
                    </a:lnR>
                    <a:lnT>
                      <a:noFill/>
                    </a:lnT>
                    <a:lnB>
                      <a:noFill/>
                    </a:lnB>
                    <a:solidFill>
                      <a:srgbClr val="F2F2F2"/>
                    </a:solidFill>
                  </a:tcPr>
                </a:tc>
                <a:tc>
                  <a:txBody>
                    <a:bodyPr/>
                    <a:lstStyle/>
                    <a:p>
                      <a:pPr algn="r" fontAlgn="b"/>
                      <a:r>
                        <a:rPr lang="nb-NO" sz="1100" b="0" i="0" u="none" strike="noStrike">
                          <a:solidFill>
                            <a:srgbClr val="808080"/>
                          </a:solidFill>
                          <a:effectLst/>
                          <a:latin typeface="Calibri" panose="020F0502020204030204" pitchFamily="34" charset="0"/>
                        </a:rPr>
                        <a:t>-121 696</a:t>
                      </a:r>
                    </a:p>
                  </a:txBody>
                  <a:tcPr marL="9525" marR="9525" marT="9525" marB="0" anchor="b">
                    <a:lnL>
                      <a:noFill/>
                    </a:lnL>
                    <a:lnR>
                      <a:noFill/>
                    </a:lnR>
                    <a:lnT>
                      <a:noFill/>
                    </a:lnT>
                    <a:lnB>
                      <a:noFill/>
                    </a:lnB>
                    <a:solidFill>
                      <a:srgbClr val="FFFFFF"/>
                    </a:solidFill>
                  </a:tcPr>
                </a:tc>
                <a:tc>
                  <a:txBody>
                    <a:bodyPr/>
                    <a:lstStyle/>
                    <a:p>
                      <a:pPr algn="r" fontAlgn="b"/>
                      <a:r>
                        <a:rPr lang="nb-NO" sz="1100" b="0" i="0" u="none" strike="noStrike">
                          <a:solidFill>
                            <a:srgbClr val="808080"/>
                          </a:solidFill>
                          <a:effectLst/>
                          <a:latin typeface="Calibri" panose="020F0502020204030204" pitchFamily="34" charset="0"/>
                        </a:rPr>
                        <a:t>-210 636</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623798523"/>
                  </a:ext>
                </a:extLst>
              </a:tr>
            </a:tbl>
          </a:graphicData>
        </a:graphic>
      </p:graphicFrame>
    </p:spTree>
    <p:extLst>
      <p:ext uri="{BB962C8B-B14F-4D97-AF65-F5344CB8AC3E}">
        <p14:creationId xmlns:p14="http://schemas.microsoft.com/office/powerpoint/2010/main" val="2193423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2"/>
            </p:custDataLst>
            <p:extLst>
              <p:ext uri="{D42A27DB-BD31-4B8C-83A1-F6EECF244321}">
                <p14:modId xmlns:p14="http://schemas.microsoft.com/office/powerpoint/2010/main" val="76864352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3553" name="think-cell Slide" r:id="rId5" imgW="353" imgH="353" progId="TCLayout.ActiveDocument.1">
                  <p:embed/>
                </p:oleObj>
              </mc:Choice>
              <mc:Fallback>
                <p:oleObj name="think-cell Slide" r:id="rId5"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pic>
        <p:nvPicPr>
          <p:cNvPr id="3" name="Bilde 2">
            <a:extLst>
              <a:ext uri="{FF2B5EF4-FFF2-40B4-BE49-F238E27FC236}">
                <a16:creationId xmlns:a16="http://schemas.microsoft.com/office/drawing/2014/main" id="{E9C5867C-27AD-4CA8-A47C-4D957D5B4DC4}"/>
              </a:ext>
            </a:extLst>
          </p:cNvPr>
          <p:cNvPicPr>
            <a:picLocks noChangeAspect="1"/>
          </p:cNvPicPr>
          <p:nvPr/>
        </p:nvPicPr>
        <p:blipFill>
          <a:blip r:embed="rId7"/>
          <a:stretch>
            <a:fillRect/>
          </a:stretch>
        </p:blipFill>
        <p:spPr>
          <a:xfrm>
            <a:off x="0" y="0"/>
            <a:ext cx="12192000" cy="693557"/>
          </a:xfrm>
          <a:prstGeom prst="rect">
            <a:avLst/>
          </a:prstGeom>
        </p:spPr>
      </p:pic>
      <p:pic>
        <p:nvPicPr>
          <p:cNvPr id="4" name="Bilde 3">
            <a:extLst>
              <a:ext uri="{FF2B5EF4-FFF2-40B4-BE49-F238E27FC236}">
                <a16:creationId xmlns:a16="http://schemas.microsoft.com/office/drawing/2014/main" id="{4044E260-AF3F-4FFE-98FA-27EA5D423384}"/>
              </a:ext>
            </a:extLst>
          </p:cNvPr>
          <p:cNvPicPr>
            <a:picLocks noChangeAspect="1"/>
          </p:cNvPicPr>
          <p:nvPr/>
        </p:nvPicPr>
        <p:blipFill>
          <a:blip r:embed="rId8"/>
          <a:stretch>
            <a:fillRect/>
          </a:stretch>
        </p:blipFill>
        <p:spPr>
          <a:xfrm>
            <a:off x="-1109" y="0"/>
            <a:ext cx="85041" cy="6858000"/>
          </a:xfrm>
          <a:prstGeom prst="rect">
            <a:avLst/>
          </a:prstGeom>
        </p:spPr>
      </p:pic>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583402" y="119450"/>
            <a:ext cx="9025929" cy="454656"/>
          </a:xfrm>
        </p:spPr>
        <p:txBody>
          <a:bodyPr vert="horz"/>
          <a:lstStyle/>
          <a:p>
            <a:r>
              <a:rPr lang="nb-NO">
                <a:solidFill>
                  <a:schemeClr val="bg1"/>
                </a:solidFill>
              </a:rPr>
              <a:t>Balanse pr. 30.09.22  (tall i 1000 NOK)</a:t>
            </a:r>
          </a:p>
        </p:txBody>
      </p:sp>
      <p:pic>
        <p:nvPicPr>
          <p:cNvPr id="12" name="Bilde 11">
            <a:extLst>
              <a:ext uri="{FF2B5EF4-FFF2-40B4-BE49-F238E27FC236}">
                <a16:creationId xmlns:a16="http://schemas.microsoft.com/office/drawing/2014/main" id="{B6161E4C-4714-4828-812A-DE0EAA9AD65B}"/>
              </a:ext>
            </a:extLst>
          </p:cNvPr>
          <p:cNvPicPr>
            <a:picLocks noChangeAspect="1"/>
          </p:cNvPicPr>
          <p:nvPr/>
        </p:nvPicPr>
        <p:blipFill>
          <a:blip r:embed="rId9"/>
          <a:stretch>
            <a:fillRect/>
          </a:stretch>
        </p:blipFill>
        <p:spPr>
          <a:xfrm>
            <a:off x="167111" y="31742"/>
            <a:ext cx="2305372" cy="571580"/>
          </a:xfrm>
          <a:prstGeom prst="rect">
            <a:avLst/>
          </a:prstGeom>
        </p:spPr>
      </p:pic>
      <p:pic>
        <p:nvPicPr>
          <p:cNvPr id="8" name="Bilde 7">
            <a:extLst>
              <a:ext uri="{FF2B5EF4-FFF2-40B4-BE49-F238E27FC236}">
                <a16:creationId xmlns:a16="http://schemas.microsoft.com/office/drawing/2014/main" id="{27A44A7B-4C7F-492D-8059-9F6E85AD2A23}"/>
              </a:ext>
            </a:extLst>
          </p:cNvPr>
          <p:cNvPicPr>
            <a:picLocks noChangeAspect="1"/>
          </p:cNvPicPr>
          <p:nvPr/>
        </p:nvPicPr>
        <p:blipFill>
          <a:blip r:embed="rId10"/>
          <a:stretch>
            <a:fillRect/>
          </a:stretch>
        </p:blipFill>
        <p:spPr>
          <a:xfrm>
            <a:off x="700504" y="1477916"/>
            <a:ext cx="5162550" cy="3327400"/>
          </a:xfrm>
          <a:prstGeom prst="rect">
            <a:avLst/>
          </a:prstGeom>
        </p:spPr>
      </p:pic>
      <p:pic>
        <p:nvPicPr>
          <p:cNvPr id="2" name="Bilde 1">
            <a:extLst>
              <a:ext uri="{FF2B5EF4-FFF2-40B4-BE49-F238E27FC236}">
                <a16:creationId xmlns:a16="http://schemas.microsoft.com/office/drawing/2014/main" id="{1C64C584-E1CE-4039-88C4-C59D0F7DAF6B}"/>
              </a:ext>
            </a:extLst>
          </p:cNvPr>
          <p:cNvPicPr>
            <a:picLocks noChangeAspect="1"/>
          </p:cNvPicPr>
          <p:nvPr/>
        </p:nvPicPr>
        <p:blipFill>
          <a:blip r:embed="rId11"/>
          <a:stretch>
            <a:fillRect/>
          </a:stretch>
        </p:blipFill>
        <p:spPr>
          <a:xfrm>
            <a:off x="6353910" y="1385766"/>
            <a:ext cx="5162550" cy="3695700"/>
          </a:xfrm>
          <a:prstGeom prst="rect">
            <a:avLst/>
          </a:prstGeom>
        </p:spPr>
      </p:pic>
    </p:spTree>
    <p:extLst>
      <p:ext uri="{BB962C8B-B14F-4D97-AF65-F5344CB8AC3E}">
        <p14:creationId xmlns:p14="http://schemas.microsoft.com/office/powerpoint/2010/main" val="1796633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DF1A25A-5039-498F-B936-2A2538C18B09}"/>
              </a:ext>
            </a:extLst>
          </p:cNvPr>
          <p:cNvGraphicFramePr>
            <a:graphicFrameLocks noChangeAspect="1"/>
          </p:cNvGraphicFramePr>
          <p:nvPr>
            <p:custDataLst>
              <p:tags r:id="rId2"/>
            </p:custDataLst>
            <p:extLst>
              <p:ext uri="{D42A27DB-BD31-4B8C-83A1-F6EECF244321}">
                <p14:modId xmlns:p14="http://schemas.microsoft.com/office/powerpoint/2010/main" val="59024805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5601" name="think-cell Slide" r:id="rId5" imgW="353" imgH="353" progId="TCLayout.ActiveDocument.1">
                  <p:embed/>
                </p:oleObj>
              </mc:Choice>
              <mc:Fallback>
                <p:oleObj name="think-cell Slide" r:id="rId5" imgW="353" imgH="353" progId="TCLayout.ActiveDocument.1">
                  <p:embed/>
                  <p:pic>
                    <p:nvPicPr>
                      <p:cNvPr id="7" name="Objekt 6" hidden="1">
                        <a:extLst>
                          <a:ext uri="{FF2B5EF4-FFF2-40B4-BE49-F238E27FC236}">
                            <a16:creationId xmlns:a16="http://schemas.microsoft.com/office/drawing/2014/main" id="{CDF1A25A-5039-498F-B936-2A2538C18B0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pic>
        <p:nvPicPr>
          <p:cNvPr id="8" name="Bilde 7">
            <a:extLst>
              <a:ext uri="{FF2B5EF4-FFF2-40B4-BE49-F238E27FC236}">
                <a16:creationId xmlns:a16="http://schemas.microsoft.com/office/drawing/2014/main" id="{EDD022B0-CBFE-4C82-A80F-AE0FA5279371}"/>
              </a:ext>
            </a:extLst>
          </p:cNvPr>
          <p:cNvPicPr>
            <a:picLocks noChangeAspect="1"/>
          </p:cNvPicPr>
          <p:nvPr/>
        </p:nvPicPr>
        <p:blipFill>
          <a:blip r:embed="rId7"/>
          <a:stretch>
            <a:fillRect/>
          </a:stretch>
        </p:blipFill>
        <p:spPr>
          <a:xfrm>
            <a:off x="0" y="0"/>
            <a:ext cx="12192000" cy="693557"/>
          </a:xfrm>
          <a:prstGeom prst="rect">
            <a:avLst/>
          </a:prstGeom>
        </p:spPr>
      </p:pic>
      <p:sp>
        <p:nvSpPr>
          <p:cNvPr id="9" name="Rektangel 8">
            <a:extLst>
              <a:ext uri="{FF2B5EF4-FFF2-40B4-BE49-F238E27FC236}">
                <a16:creationId xmlns:a16="http://schemas.microsoft.com/office/drawing/2014/main" id="{A2C7A796-5753-40D7-AB52-FFABB0DACA2F}"/>
              </a:ext>
            </a:extLst>
          </p:cNvPr>
          <p:cNvSpPr/>
          <p:nvPr/>
        </p:nvSpPr>
        <p:spPr>
          <a:xfrm>
            <a:off x="0" y="8878"/>
            <a:ext cx="58267" cy="6858000"/>
          </a:xfrm>
          <a:prstGeom prst="rect">
            <a:avLst/>
          </a:prstGeom>
          <a:solidFill>
            <a:srgbClr val="313A4F"/>
          </a:solidFill>
          <a:ln w="25400" cap="flat" cmpd="sng" algn="ctr">
            <a:solidFill>
              <a:srgbClr val="313A4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4">
            <a:extLst>
              <a:ext uri="{FF2B5EF4-FFF2-40B4-BE49-F238E27FC236}">
                <a16:creationId xmlns:a16="http://schemas.microsoft.com/office/drawing/2014/main" id="{E38DFFC0-1DFB-4234-9B26-76DA39173DE9}"/>
              </a:ext>
            </a:extLst>
          </p:cNvPr>
          <p:cNvSpPr>
            <a:spLocks noGrp="1"/>
          </p:cNvSpPr>
          <p:nvPr>
            <p:ph type="title"/>
          </p:nvPr>
        </p:nvSpPr>
        <p:spPr>
          <a:xfrm>
            <a:off x="2462998" y="83636"/>
            <a:ext cx="9025929" cy="454656"/>
          </a:xfrm>
        </p:spPr>
        <p:txBody>
          <a:bodyPr vert="horz"/>
          <a:lstStyle/>
          <a:p>
            <a:r>
              <a:rPr lang="nb-NO">
                <a:solidFill>
                  <a:schemeClr val="bg1"/>
                </a:solidFill>
              </a:rPr>
              <a:t>Kontantstrøm  (tall i 1000 NOK)</a:t>
            </a:r>
          </a:p>
        </p:txBody>
      </p:sp>
      <p:pic>
        <p:nvPicPr>
          <p:cNvPr id="15" name="Bilde 14">
            <a:extLst>
              <a:ext uri="{FF2B5EF4-FFF2-40B4-BE49-F238E27FC236}">
                <a16:creationId xmlns:a16="http://schemas.microsoft.com/office/drawing/2014/main" id="{A66D50B8-CDCC-47CF-82DA-A1D63E08191A}"/>
              </a:ext>
            </a:extLst>
          </p:cNvPr>
          <p:cNvPicPr>
            <a:picLocks noChangeAspect="1"/>
          </p:cNvPicPr>
          <p:nvPr/>
        </p:nvPicPr>
        <p:blipFill>
          <a:blip r:embed="rId8"/>
          <a:stretch>
            <a:fillRect/>
          </a:stretch>
        </p:blipFill>
        <p:spPr>
          <a:xfrm>
            <a:off x="167111" y="31742"/>
            <a:ext cx="2305372" cy="571580"/>
          </a:xfrm>
          <a:prstGeom prst="rect">
            <a:avLst/>
          </a:prstGeom>
        </p:spPr>
      </p:pic>
      <p:pic>
        <p:nvPicPr>
          <p:cNvPr id="3" name="Bilde 2">
            <a:extLst>
              <a:ext uri="{FF2B5EF4-FFF2-40B4-BE49-F238E27FC236}">
                <a16:creationId xmlns:a16="http://schemas.microsoft.com/office/drawing/2014/main" id="{463500AE-1063-4B49-9A83-B9F0D52BDB12}"/>
              </a:ext>
            </a:extLst>
          </p:cNvPr>
          <p:cNvPicPr>
            <a:picLocks noChangeAspect="1"/>
          </p:cNvPicPr>
          <p:nvPr/>
        </p:nvPicPr>
        <p:blipFill>
          <a:blip r:embed="rId9"/>
          <a:stretch>
            <a:fillRect/>
          </a:stretch>
        </p:blipFill>
        <p:spPr>
          <a:xfrm>
            <a:off x="1911350" y="828675"/>
            <a:ext cx="8369300" cy="5200650"/>
          </a:xfrm>
          <a:prstGeom prst="rect">
            <a:avLst/>
          </a:prstGeom>
        </p:spPr>
      </p:pic>
    </p:spTree>
    <p:extLst>
      <p:ext uri="{BB962C8B-B14F-4D97-AF65-F5344CB8AC3E}">
        <p14:creationId xmlns:p14="http://schemas.microsoft.com/office/powerpoint/2010/main" val="4242974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ytoget hvit bakgrunn">
  <a:themeElements>
    <a:clrScheme name="fly2">
      <a:dk1>
        <a:srgbClr val="303E48"/>
      </a:dk1>
      <a:lt1>
        <a:srgbClr val="FFFFFF"/>
      </a:lt1>
      <a:dk2>
        <a:srgbClr val="DADCE0"/>
      </a:dk2>
      <a:lt2>
        <a:srgbClr val="FD4F00"/>
      </a:lt2>
      <a:accent1>
        <a:srgbClr val="89A9D8"/>
      </a:accent1>
      <a:accent2>
        <a:srgbClr val="269989"/>
      </a:accent2>
      <a:accent3>
        <a:srgbClr val="5D7E95"/>
      </a:accent3>
      <a:accent4>
        <a:srgbClr val="D3CCBD"/>
      </a:accent4>
      <a:accent5>
        <a:srgbClr val="FFB819"/>
      </a:accent5>
      <a:accent6>
        <a:srgbClr val="D2303A"/>
      </a:accent6>
      <a:hlink>
        <a:srgbClr val="FF6600"/>
      </a:hlink>
      <a:folHlink>
        <a:srgbClr val="465BA6"/>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ytoget  -  Read-Only" id="{CE885731-3085-4CDA-AC89-1331442A7673}" vid="{C202230A-8A8E-4D10-A3A8-E13F02672C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108461CE832A147A6944371851406A4" ma:contentTypeVersion="15" ma:contentTypeDescription="Opprett et nytt dokument." ma:contentTypeScope="" ma:versionID="9c8477a15d4b83833533ca7ecec1de9e">
  <xsd:schema xmlns:xsd="http://www.w3.org/2001/XMLSchema" xmlns:xs="http://www.w3.org/2001/XMLSchema" xmlns:p="http://schemas.microsoft.com/office/2006/metadata/properties" xmlns:ns2="78c3854d-1e9c-4f3a-b7b6-690a2fa1016e" xmlns:ns3="43378fb8-0017-471c-a25a-b928658a8e59" targetNamespace="http://schemas.microsoft.com/office/2006/metadata/properties" ma:root="true" ma:fieldsID="1d5ba5076c34416a81f1c483306e6ce6" ns2:_="" ns3:_="">
    <xsd:import namespace="78c3854d-1e9c-4f3a-b7b6-690a2fa1016e"/>
    <xsd:import namespace="43378fb8-0017-471c-a25a-b928658a8e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3854d-1e9c-4f3a-b7b6-690a2fa101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45a9e827-425c-47cd-bacf-3454cf0c45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378fb8-0017-471c-a25a-b928658a8e5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1e58589f-5a0a-4336-a39a-e7db4fadb5ad}" ma:internalName="TaxCatchAll" ma:showField="CatchAllData" ma:web="43378fb8-0017-471c-a25a-b928658a8e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3378fb8-0017-471c-a25a-b928658a8e59">
      <UserInfo>
        <DisplayName>Mona Stensrud</DisplayName>
        <AccountId>138</AccountId>
        <AccountType/>
      </UserInfo>
      <UserInfo>
        <DisplayName>Eva Sørby Bråten</DisplayName>
        <AccountId>12</AccountId>
        <AccountType/>
      </UserInfo>
      <UserInfo>
        <DisplayName>Torbjørn Gerhard Haga</DisplayName>
        <AccountId>15</AccountId>
        <AccountType/>
      </UserInfo>
      <UserInfo>
        <DisplayName>Øyvind Brekke</DisplayName>
        <AccountId>68</AccountId>
        <AccountType/>
      </UserInfo>
      <UserInfo>
        <DisplayName>Philipp Engedal</DisplayName>
        <AccountId>26</AccountId>
        <AccountType/>
      </UserInfo>
    </SharedWithUsers>
    <lcf76f155ced4ddcb4097134ff3c332f xmlns="78c3854d-1e9c-4f3a-b7b6-690a2fa1016e">
      <Terms xmlns="http://schemas.microsoft.com/office/infopath/2007/PartnerControls"/>
    </lcf76f155ced4ddcb4097134ff3c332f>
    <TaxCatchAll xmlns="43378fb8-0017-471c-a25a-b928658a8e5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0FD2C-19EF-499B-8B18-BB31190B460F}">
  <ds:schemaRefs>
    <ds:schemaRef ds:uri="43378fb8-0017-471c-a25a-b928658a8e59"/>
    <ds:schemaRef ds:uri="78c3854d-1e9c-4f3a-b7b6-690a2fa101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5923B8-21CE-4AE4-B9E8-B454EB4C0878}">
  <ds:schemaRefs>
    <ds:schemaRef ds:uri="43378fb8-0017-471c-a25a-b928658a8e59"/>
    <ds:schemaRef ds:uri="78c3854d-1e9c-4f3a-b7b6-690a2fa101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3ECF2F-82E2-4DB8-B74D-5478C55772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10</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Flytoget hvit bakgrunn</vt:lpstr>
      <vt:lpstr>PowerPoint Presentation</vt:lpstr>
      <vt:lpstr>Kvartalet kort oppsummert</vt:lpstr>
      <vt:lpstr>PowerPoint Presentation</vt:lpstr>
      <vt:lpstr>Bærekraft</vt:lpstr>
      <vt:lpstr>Utsikter</vt:lpstr>
      <vt:lpstr>Resultatregnskap 3.kvartal 2022  (tall i 1000 NOK)</vt:lpstr>
      <vt:lpstr>Resultatregnskap 3.kvartal 2022  (tall i 1000 NOK)</vt:lpstr>
      <vt:lpstr>Balanse pr. 30.09.22  (tall i 1000 NOK)</vt:lpstr>
      <vt:lpstr>Kontantstrøm  (tall i 1000 NOK)</vt:lpstr>
      <vt:lpstr>Egenkapitalutvikling  (tall i 1000 NOK)</vt:lpstr>
      <vt:lpstr>Rammeverk, regnskapsprinsipper og noter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Torbjørn Gerhard Haga</dc:creator>
  <cp:revision>1</cp:revision>
  <dcterms:created xsi:type="dcterms:W3CDTF">2022-05-04T12:26:24Z</dcterms:created>
  <dcterms:modified xsi:type="dcterms:W3CDTF">2022-12-06T12:12:42Z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2022-04-04T00:00:00Z</vt:filetime>
  </property>
  <property fmtid="{D5CDD505-2E9C-101B-9397-08002B2CF9AE}" pid="3" name="LastSaved">
    <vt:filetime>2022-05-04T00:00:00Z</vt:filetime>
  </property>
  <property fmtid="{D5CDD505-2E9C-101B-9397-08002B2CF9AE}" pid="4" name="ContentTypeId">
    <vt:lpwstr>0x0101007108461CE832A147A6944371851406A4</vt:lpwstr>
  </property>
  <property fmtid="{D5CDD505-2E9C-101B-9397-08002B2CF9AE}" pid="5" name="MediaServiceImageTags">
    <vt:lpwstr/>
  </property>
</Properties>
</file>